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5654">
          <p15:clr>
            <a:srgbClr val="A4A3A4"/>
          </p15:clr>
        </p15:guide>
        <p15:guide id="4" pos="2003">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hiu40zfBkdUB4DiQinZVuwDgCot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4"/>
  </p:normalViewPr>
  <p:slideViewPr>
    <p:cSldViewPr snapToGrid="0">
      <p:cViewPr varScale="1">
        <p:scale>
          <a:sx n="106" d="100"/>
          <a:sy n="106" d="100"/>
        </p:scale>
        <p:origin x="792" y="176"/>
      </p:cViewPr>
      <p:guideLst>
        <p:guide orient="horz" pos="2160"/>
        <p:guide pos="3840"/>
        <p:guide pos="5654"/>
        <p:guide pos="200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sychologytoday.com/us/basics/sex"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psychologytoday.com/us/basics/motivation" TargetMode="External"/><Relationship Id="rId4" Type="http://schemas.openxmlformats.org/officeDocument/2006/relationships/hyperlink" Target="https://www.psychologytoday.com/us/basics/memor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4548aea3b1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14548aea3b1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ZA"/>
              <a:t>(Similar to risk aversion) Part of the job is spotting the error, having a high value for (and likely unrealistic expectation of) perfection.  Do you notice every typo menu.  Are you carrying everything that might go wrong on your family vacation.  Where does this mindset that is a tool in our work creep into arenas where it would be more helpful to us to leave it behind?  Where does it impact your relationships?  (If you don’t think it does, it may be valuable to gather data on that - i.e. ask the people around you).</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ZA"/>
              <a:t>Where does skepticism help you and where does it hold you back?</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ZA"/>
              <a:t>Where would it be beneficial to you to lean into identifying everything that is right?</a:t>
            </a:r>
            <a:endParaRPr/>
          </a:p>
        </p:txBody>
      </p:sp>
      <p:sp>
        <p:nvSpPr>
          <p:cNvPr id="160" name="Google Shape;160;g14548aea3b1_0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4548aea3b1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1200"/>
              </a:spcBef>
              <a:spcAft>
                <a:spcPts val="0"/>
              </a:spcAft>
              <a:buNone/>
            </a:pPr>
            <a:endParaRPr sz="1150"/>
          </a:p>
          <a:p>
            <a:pPr marL="0" lvl="0" indent="0" algn="l" rtl="0">
              <a:lnSpc>
                <a:spcPct val="100000"/>
              </a:lnSpc>
              <a:spcBef>
                <a:spcPts val="1200"/>
              </a:spcBef>
              <a:spcAft>
                <a:spcPts val="0"/>
              </a:spcAft>
              <a:buSzPts val="1400"/>
              <a:buNone/>
            </a:pPr>
            <a:endParaRPr/>
          </a:p>
        </p:txBody>
      </p:sp>
      <p:sp>
        <p:nvSpPr>
          <p:cNvPr id="168" name="Google Shape;168;g14548aea3b1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374eca4908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sz="1150"/>
              <a:t>Talk about basic things. Eating, drinking, exercise, etc. But the biggest point is that we are given privileges as members of this profession that require us to rise up to higher levels of responsibility than others in society.  </a:t>
            </a:r>
            <a:r>
              <a:rPr lang="en-ZA"/>
              <a:t>Without self-care, we can’t take care of others, whether our clients, our colleagues, or our friends and family.  Consider this: without caring for your mental health, you cannot be the lawyer you want to be.</a:t>
            </a:r>
            <a:endParaRPr/>
          </a:p>
        </p:txBody>
      </p:sp>
      <p:sp>
        <p:nvSpPr>
          <p:cNvPr id="173" name="Google Shape;173;g1374eca4908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4548aea3b1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ZA" sz="1150"/>
              <a:t>Ancient proverb:  Where there is no vision, the people perish.</a:t>
            </a:r>
            <a:endParaRPr sz="1150"/>
          </a:p>
          <a:p>
            <a:pPr marL="0" lvl="0" indent="0" algn="l" rtl="0">
              <a:lnSpc>
                <a:spcPct val="115000"/>
              </a:lnSpc>
              <a:spcBef>
                <a:spcPts val="1200"/>
              </a:spcBef>
              <a:spcAft>
                <a:spcPts val="0"/>
              </a:spcAft>
              <a:buNone/>
            </a:pPr>
            <a:r>
              <a:rPr lang="en-ZA" sz="1150"/>
              <a:t>What do you want for the next year?  For the next 5?  10?  Do you know why you are in your current position and could you express it to another human?  Have you?</a:t>
            </a:r>
            <a:endParaRPr sz="1150"/>
          </a:p>
          <a:p>
            <a:pPr marL="0" lvl="0" indent="0" algn="l" rtl="0">
              <a:lnSpc>
                <a:spcPct val="115000"/>
              </a:lnSpc>
              <a:spcBef>
                <a:spcPts val="1200"/>
              </a:spcBef>
              <a:spcAft>
                <a:spcPts val="0"/>
              </a:spcAft>
              <a:buNone/>
            </a:pPr>
            <a:r>
              <a:rPr lang="en-ZA" sz="1150"/>
              <a:t>Specific because vague is an avoidance strategy.  Exciting enough to get you through endless discovery requests, energy is leveraged here.  Out of reach to require and inspire growth!</a:t>
            </a:r>
            <a:endParaRPr sz="1150"/>
          </a:p>
          <a:p>
            <a:pPr marL="0" lvl="0" indent="0" algn="l" rtl="0">
              <a:lnSpc>
                <a:spcPct val="115000"/>
              </a:lnSpc>
              <a:spcBef>
                <a:spcPts val="1200"/>
              </a:spcBef>
              <a:spcAft>
                <a:spcPts val="0"/>
              </a:spcAft>
              <a:buNone/>
            </a:pPr>
            <a:r>
              <a:rPr lang="en-ZA" sz="1150"/>
              <a:t>Lazy river analogy?</a:t>
            </a:r>
            <a:endParaRPr sz="1150"/>
          </a:p>
          <a:p>
            <a:pPr marL="0" lvl="0" indent="0" algn="l" rtl="0">
              <a:lnSpc>
                <a:spcPct val="115000"/>
              </a:lnSpc>
              <a:spcBef>
                <a:spcPts val="1200"/>
              </a:spcBef>
              <a:spcAft>
                <a:spcPts val="0"/>
              </a:spcAft>
              <a:buNone/>
            </a:pPr>
            <a:r>
              <a:rPr lang="en-ZA" sz="1150"/>
              <a:t>Andy/Liz: Struggles or reactions to vision?</a:t>
            </a:r>
            <a:endParaRPr sz="1150"/>
          </a:p>
          <a:p>
            <a:pPr marL="0" lvl="0" indent="0" algn="l" rtl="0">
              <a:lnSpc>
                <a:spcPct val="115000"/>
              </a:lnSpc>
              <a:spcBef>
                <a:spcPts val="1200"/>
              </a:spcBef>
              <a:spcAft>
                <a:spcPts val="1200"/>
              </a:spcAft>
              <a:buNone/>
            </a:pPr>
            <a:endParaRPr sz="1150"/>
          </a:p>
        </p:txBody>
      </p:sp>
      <p:sp>
        <p:nvSpPr>
          <p:cNvPr id="178" name="Google Shape;178;g14548aea3b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4548aea3b1_2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14548aea3b1_2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ZA"/>
              <a:t>There is no monster, no false-god/parent/overlord that we need to bow down to, to impress, to ask for advancement, to give us what we want and need. But it’s easier to think that there is. That’s a problem, and creates PTSD.  Who do you mean when you say the firm, who are those people and have you provided them with your thoughts and feedback?  One way to avoid ownership is to create a persona for an organization that is really just people, like us.</a:t>
            </a:r>
            <a:endParaRPr/>
          </a:p>
        </p:txBody>
      </p:sp>
      <p:sp>
        <p:nvSpPr>
          <p:cNvPr id="188" name="Google Shape;188;g14548aea3b1_2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4548aea3b1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None/>
            </a:pPr>
            <a:r>
              <a:rPr lang="en-ZA" sz="1150"/>
              <a:t>ANDY/LIZ:  I’m leaning on you for this section.  How has therapy helped you with any of the challenges we’ve discussed.  How has your openness about it benefitted your teams/colleagues? We should all talk about mental health and be open about it.  Bring all of yourself to your work.  </a:t>
            </a:r>
            <a:r>
              <a:rPr lang="en-ZA"/>
              <a:t> Leading, taking the high road, setting examples, caring about inclusivity, caring about how we act in public, taking our oaths seriously, being officers of the court, having more privileges and more responsibility than other citizens.</a:t>
            </a:r>
            <a:endParaRPr/>
          </a:p>
        </p:txBody>
      </p:sp>
      <p:sp>
        <p:nvSpPr>
          <p:cNvPr id="196" name="Google Shape;196;g14548aea3b1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4548aea3b1_1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None/>
            </a:pPr>
            <a:r>
              <a:rPr lang="en-ZA" sz="1150"/>
              <a:t>Hard to do surgery on yourself.  Difficult to spot the errors in your own brief.  Invite someone in.</a:t>
            </a:r>
            <a:endParaRPr sz="1150"/>
          </a:p>
        </p:txBody>
      </p:sp>
      <p:sp>
        <p:nvSpPr>
          <p:cNvPr id="203" name="Google Shape;203;g14548aea3b1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a:t>Closing thoughts?</a:t>
            </a:r>
            <a:endParaRPr/>
          </a:p>
        </p:txBody>
      </p:sp>
      <p:sp>
        <p:nvSpPr>
          <p:cNvPr id="212" name="Google Shape;21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478b6780ad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None/>
            </a:pPr>
            <a:endParaRPr/>
          </a:p>
        </p:txBody>
      </p:sp>
      <p:sp>
        <p:nvSpPr>
          <p:cNvPr id="218" name="Google Shape;218;g1478b6780ad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43ea2df97c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a:t>Introduction:</a:t>
            </a:r>
            <a:endParaRPr/>
          </a:p>
          <a:p>
            <a:pPr marL="457200" lvl="0" indent="-301625" algn="l" rtl="0">
              <a:lnSpc>
                <a:spcPct val="115000"/>
              </a:lnSpc>
              <a:spcBef>
                <a:spcPts val="1200"/>
              </a:spcBef>
              <a:spcAft>
                <a:spcPts val="0"/>
              </a:spcAft>
              <a:buClr>
                <a:schemeClr val="dk1"/>
              </a:buClr>
              <a:buSzPts val="1150"/>
              <a:buFont typeface="Calibri"/>
              <a:buChar char="●"/>
            </a:pPr>
            <a:r>
              <a:rPr lang="en-ZA" sz="1150"/>
              <a:t>Purpose of today: open discussion, become more comfortable with the conversation around the psychological challenges lawyers face (beyond addiction CLEs)</a:t>
            </a:r>
            <a:endParaRPr sz="1150"/>
          </a:p>
          <a:p>
            <a:pPr marL="457200" lvl="0" indent="-301625" algn="l" rtl="0">
              <a:lnSpc>
                <a:spcPct val="115000"/>
              </a:lnSpc>
              <a:spcBef>
                <a:spcPts val="0"/>
              </a:spcBef>
              <a:spcAft>
                <a:spcPts val="0"/>
              </a:spcAft>
              <a:buClr>
                <a:schemeClr val="dk1"/>
              </a:buClr>
              <a:buSzPts val="1150"/>
              <a:buFont typeface="Calibri"/>
              <a:buChar char="●"/>
            </a:pPr>
            <a:r>
              <a:rPr lang="en-ZA" sz="1150"/>
              <a:t>We are not therapists or experts in mental health.  We are humans and lawyers.  I am a former practicing corporate lawyer who now works with lawyers on many of these challenges.</a:t>
            </a:r>
            <a:endParaRPr sz="1150"/>
          </a:p>
          <a:p>
            <a:pPr marL="457200" lvl="0" indent="-301625" algn="l" rtl="0">
              <a:lnSpc>
                <a:spcPct val="115000"/>
              </a:lnSpc>
              <a:spcBef>
                <a:spcPts val="0"/>
              </a:spcBef>
              <a:spcAft>
                <a:spcPts val="0"/>
              </a:spcAft>
              <a:buClr>
                <a:schemeClr val="dk1"/>
              </a:buClr>
              <a:buSzPts val="1150"/>
              <a:buFont typeface="Calibri"/>
              <a:buChar char="●"/>
            </a:pPr>
            <a:r>
              <a:rPr lang="en-ZA" sz="1150"/>
              <a:t>We will speak in generalizations and share based on our experiences.  Not all of these will apply to you.  Invite you to approach the discussion with curiosity, if this is 5% true for me, would it be helpful to know that?  If this may be true for my team, could it be resourceful to know that?</a:t>
            </a:r>
            <a:endParaRPr sz="1150"/>
          </a:p>
          <a:p>
            <a:pPr marL="457200" lvl="0" indent="-301625" algn="l" rtl="0">
              <a:lnSpc>
                <a:spcPct val="115000"/>
              </a:lnSpc>
              <a:spcBef>
                <a:spcPts val="0"/>
              </a:spcBef>
              <a:spcAft>
                <a:spcPts val="0"/>
              </a:spcAft>
              <a:buClr>
                <a:schemeClr val="dk1"/>
              </a:buClr>
              <a:buSzPts val="1150"/>
              <a:buFont typeface="Calibri"/>
              <a:buChar char="●"/>
            </a:pPr>
            <a:r>
              <a:rPr lang="en-ZA" sz="1150"/>
              <a:t>(Andy) Why you chose this topic/why it is important to you and what you hope everyone leaves with today.</a:t>
            </a:r>
            <a:endParaRPr sz="1150"/>
          </a:p>
          <a:p>
            <a:pPr marL="0" lvl="0" indent="0" algn="l" rtl="0">
              <a:lnSpc>
                <a:spcPct val="115000"/>
              </a:lnSpc>
              <a:spcBef>
                <a:spcPts val="1200"/>
              </a:spcBef>
              <a:spcAft>
                <a:spcPts val="0"/>
              </a:spcAft>
              <a:buNone/>
            </a:pPr>
            <a:endParaRPr sz="1150"/>
          </a:p>
          <a:p>
            <a:pPr marL="0" lvl="0" indent="0" algn="l" rtl="0">
              <a:lnSpc>
                <a:spcPct val="115000"/>
              </a:lnSpc>
              <a:spcBef>
                <a:spcPts val="1200"/>
              </a:spcBef>
              <a:spcAft>
                <a:spcPts val="0"/>
              </a:spcAft>
              <a:buNone/>
            </a:pPr>
            <a:r>
              <a:rPr lang="en-ZA" sz="1150"/>
              <a:t>Take-aways: It’s not just you. We should talk about it. There are tools.  We want people to feel our openness. </a:t>
            </a:r>
            <a:endParaRPr sz="1150"/>
          </a:p>
          <a:p>
            <a:pPr marL="0" lvl="0" indent="0" algn="l" rtl="0">
              <a:lnSpc>
                <a:spcPct val="100000"/>
              </a:lnSpc>
              <a:spcBef>
                <a:spcPts val="1200"/>
              </a:spcBef>
              <a:spcAft>
                <a:spcPts val="0"/>
              </a:spcAft>
              <a:buSzPts val="1400"/>
              <a:buNone/>
            </a:pPr>
            <a:endParaRPr/>
          </a:p>
        </p:txBody>
      </p:sp>
      <p:sp>
        <p:nvSpPr>
          <p:cNvPr id="93" name="Google Shape;93;g143ea2df97c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43ea2df97c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ZA"/>
              <a:t>Brief who we are (everyone introduce themselves)</a:t>
            </a:r>
            <a:endParaRPr/>
          </a:p>
          <a:p>
            <a:pPr marL="0" lvl="0" indent="0" algn="l" rtl="0">
              <a:lnSpc>
                <a:spcPct val="115000"/>
              </a:lnSpc>
              <a:spcBef>
                <a:spcPts val="1200"/>
              </a:spcBef>
              <a:spcAft>
                <a:spcPts val="0"/>
              </a:spcAft>
              <a:buNone/>
            </a:pPr>
            <a:r>
              <a:rPr lang="en-ZA" i="1"/>
              <a:t>Liz and Andy, will you add pictures and adjust your names if you’d rather go by Liz and Andy?</a:t>
            </a:r>
            <a:endParaRPr i="1"/>
          </a:p>
          <a:p>
            <a:pPr marL="0" lvl="0" indent="0" algn="l" rtl="0">
              <a:lnSpc>
                <a:spcPct val="100000"/>
              </a:lnSpc>
              <a:spcBef>
                <a:spcPts val="1200"/>
              </a:spcBef>
              <a:spcAft>
                <a:spcPts val="0"/>
              </a:spcAft>
              <a:buSzPts val="1400"/>
              <a:buNone/>
            </a:pPr>
            <a:endParaRPr/>
          </a:p>
        </p:txBody>
      </p:sp>
      <p:sp>
        <p:nvSpPr>
          <p:cNvPr id="98" name="Google Shape;98;g143ea2df97c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4548aea3b1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1200"/>
              </a:spcBef>
              <a:spcAft>
                <a:spcPts val="0"/>
              </a:spcAft>
              <a:buNone/>
            </a:pPr>
            <a:r>
              <a:rPr lang="en-ZA" sz="1150"/>
              <a:t>Occupational Hazards</a:t>
            </a:r>
            <a:endParaRPr sz="1150"/>
          </a:p>
          <a:p>
            <a:pPr marL="0" lvl="0" indent="0" algn="l" rtl="0">
              <a:lnSpc>
                <a:spcPct val="100000"/>
              </a:lnSpc>
              <a:spcBef>
                <a:spcPts val="1200"/>
              </a:spcBef>
              <a:spcAft>
                <a:spcPts val="0"/>
              </a:spcAft>
              <a:buSzPts val="1400"/>
              <a:buNone/>
            </a:pPr>
            <a:endParaRPr/>
          </a:p>
        </p:txBody>
      </p:sp>
      <p:sp>
        <p:nvSpPr>
          <p:cNvPr id="109" name="Google Shape;109;g14548aea3b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4d477c934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a4d477c934_0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a:t>High performers reach for and are guided by the next available achievement. Do well in undergrad or attend a certain school to get into a certain law school.  Achieve x accomplishments in law school to get a certain kind of offer or opportunity.  Rise to the top to be on “partner track.” Work to gain respect/prove yourself as a partner.  All well and good, unless you are reaching for the rung simply because it is the next rung, not because you know why or what for, leading to the boredom piece.  Or they reach the end of the ladder, ok I’m a partner, now what?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ZA"/>
              <a:t>High performers tend to live in survival mode (fire-drill to fire-drill) until they hit burnout or an existential crisis.  They are working hard, they don’t necessarily know why.  They “rest” when they crash and it’s more recovery than rest.</a:t>
            </a:r>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ZA"/>
              <a:t>Liz: what is your experience with this one?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ZA"/>
              <a:t>As we will discuss more later, high performer that does not have a clear vision for what they want from their career and a clear commitment to rest is likely to face burnout.</a:t>
            </a:r>
            <a:endParaRPr/>
          </a:p>
        </p:txBody>
      </p:sp>
      <p:sp>
        <p:nvSpPr>
          <p:cNvPr id="115" name="Google Shape;115;ga4d477c934_0_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43ea2df97c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g143ea2df97c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a:t>Cultures have stories, language and lore. And the law has its own.  Here are some we identified. What do you notice about these?</a:t>
            </a:r>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ZA"/>
              <a:t>Andy/Liz: Relate to these, are they familiar? Where has a story you’ve adopted limited you?  What experience is created by these stories?</a:t>
            </a:r>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ZA"/>
              <a:t> Are any of these new to you?  Any others, space for you to write these or add to them in the handout.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ZA"/>
              <a:t>“It is what it is.”  “Just the way it is.”  Disempowered.  I don’t have control.  Carried by the current and I either accept/surrender or get out altogether.  No in-between.  May even feel comfort in the lack of control: I have a lot things I “should” be doing but now I have a reason to disappear into my work and everyone understands because that is the life of lawyer.  We’ll talk about our option with these stories more in a bit.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24" name="Google Shape;124;g143ea2df97c_0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4548aea3b1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14548aea3b1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ZA"/>
              <a:t>Think back on moments of major growth in your life.  Stories of turning points.  Were they void of risk?</a:t>
            </a:r>
            <a:endParaRPr/>
          </a:p>
          <a:p>
            <a:pPr marL="457200" lvl="0" indent="-317500" algn="l" rtl="0">
              <a:lnSpc>
                <a:spcPct val="100000"/>
              </a:lnSpc>
              <a:spcBef>
                <a:spcPts val="0"/>
              </a:spcBef>
              <a:spcAft>
                <a:spcPts val="0"/>
              </a:spcAft>
              <a:buSzPts val="1400"/>
              <a:buChar char="-"/>
            </a:pPr>
            <a:r>
              <a:rPr lang="en-ZA"/>
              <a:t>When you spend most of your time working and working involves a risk avoidance mentality, it is easy for that mentality to creep into all arenas of our lives.  I’ve known lawyers for whom risk avoidance has contributed to addiction or unhealthy risk in relationship because they are searching for the energy hit that risk brings.</a:t>
            </a:r>
            <a:endParaRPr/>
          </a:p>
          <a:p>
            <a:pPr marL="457200" lvl="0" indent="-317500" algn="l" rtl="0">
              <a:lnSpc>
                <a:spcPct val="100000"/>
              </a:lnSpc>
              <a:spcBef>
                <a:spcPts val="0"/>
              </a:spcBef>
              <a:spcAft>
                <a:spcPts val="0"/>
              </a:spcAft>
              <a:buSzPts val="1400"/>
              <a:buChar char="-"/>
            </a:pPr>
            <a:r>
              <a:rPr lang="en-ZA"/>
              <a:t>Andy/Liz, do you/how do you counteract risk aversion to give yourselves growth opportunities? (Or how would you like to?)</a:t>
            </a:r>
            <a:endParaRPr/>
          </a:p>
          <a:p>
            <a:pPr marL="457200" lvl="0" indent="-317500" algn="l" rtl="0">
              <a:lnSpc>
                <a:spcPct val="100000"/>
              </a:lnSpc>
              <a:spcBef>
                <a:spcPts val="0"/>
              </a:spcBef>
              <a:spcAft>
                <a:spcPts val="0"/>
              </a:spcAft>
              <a:buSzPts val="1400"/>
              <a:buChar char="-"/>
            </a:pPr>
            <a:r>
              <a:rPr lang="en-ZA"/>
              <a:t>Take a minute: When is the last time you took a risk for the possibility of growth?  The last time you failed?  Your last big swing that could have been a homerun or total whiff. </a:t>
            </a:r>
            <a:endParaRPr/>
          </a:p>
          <a:p>
            <a:pPr marL="457200" lvl="0" indent="-317500" algn="l" rtl="0">
              <a:lnSpc>
                <a:spcPct val="100000"/>
              </a:lnSpc>
              <a:spcBef>
                <a:spcPts val="0"/>
              </a:spcBef>
              <a:spcAft>
                <a:spcPts val="0"/>
              </a:spcAft>
              <a:buSzPts val="1400"/>
              <a:buChar char="-"/>
            </a:pPr>
            <a:r>
              <a:rPr lang="en-ZA"/>
              <a:t>What in your life is important enough to risk failure for?</a:t>
            </a:r>
            <a:endParaRPr/>
          </a:p>
        </p:txBody>
      </p:sp>
      <p:sp>
        <p:nvSpPr>
          <p:cNvPr id="132" name="Google Shape;132;g14548aea3b1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4548aea3b1_2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14548aea3b1_2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a:t>The Face of War, S. Dali.</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ZA"/>
              <a:t>Laura to ask all kinds of great questions.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ZA"/>
              <a:t>Is everything we want on the other side of fear? What does it mean to have the right amount of fear? What is too much? </a:t>
            </a:r>
            <a:endParaRPr/>
          </a:p>
        </p:txBody>
      </p:sp>
      <p:sp>
        <p:nvSpPr>
          <p:cNvPr id="142" name="Google Shape;142;g14548aea3b1_2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4548aea3b1_2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14548aea3b1_2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a:t>Polyvagal Chart. Andy and Liz to explain.  Ask Liz about fight/flight example. </a:t>
            </a:r>
            <a:endParaRPr/>
          </a:p>
          <a:p>
            <a:pPr marL="0" lvl="0" indent="0" algn="l" rtl="0">
              <a:lnSpc>
                <a:spcPct val="100000"/>
              </a:lnSpc>
              <a:spcBef>
                <a:spcPts val="0"/>
              </a:spcBef>
              <a:spcAft>
                <a:spcPts val="0"/>
              </a:spcAft>
              <a:buSzPts val="1400"/>
              <a:buNone/>
            </a:pPr>
            <a:endParaRPr/>
          </a:p>
          <a:p>
            <a:pPr marL="1371600" lvl="0" indent="-304800" algn="l" rtl="0">
              <a:lnSpc>
                <a:spcPct val="150000"/>
              </a:lnSpc>
              <a:spcBef>
                <a:spcPts val="0"/>
              </a:spcBef>
              <a:spcAft>
                <a:spcPts val="0"/>
              </a:spcAft>
              <a:buClr>
                <a:schemeClr val="dk1"/>
              </a:buClr>
              <a:buSzPts val="1200"/>
              <a:buFont typeface="Calibri"/>
              <a:buAutoNum type="arabicPeriod"/>
            </a:pPr>
            <a:r>
              <a:rPr lang="en-ZA"/>
              <a:t>The reptilian brain is composed of the basal ganglia (striatum) and brainstem: primitive drives related to thirst, hunger, </a:t>
            </a:r>
            <a:r>
              <a:rPr lang="en-ZA">
                <a:uFill>
                  <a:noFill/>
                </a:uFill>
                <a:hlinkClick r:id="rId3"/>
              </a:rPr>
              <a:t>sexuality</a:t>
            </a:r>
            <a:r>
              <a:rPr lang="en-ZA"/>
              <a:t>, and territoriality, as well as habits and procedural </a:t>
            </a:r>
            <a:r>
              <a:rPr lang="en-ZA">
                <a:uFill>
                  <a:noFill/>
                </a:uFill>
                <a:hlinkClick r:id="rId4"/>
              </a:rPr>
              <a:t>memory</a:t>
            </a:r>
            <a:r>
              <a:rPr lang="en-ZA"/>
              <a:t> (driving, leaving your bag near the door, etc.).</a:t>
            </a:r>
            <a:endParaRPr/>
          </a:p>
          <a:p>
            <a:pPr marL="1828800" lvl="1" indent="-304800" algn="l" rtl="0">
              <a:lnSpc>
                <a:spcPct val="150000"/>
              </a:lnSpc>
              <a:spcBef>
                <a:spcPts val="0"/>
              </a:spcBef>
              <a:spcAft>
                <a:spcPts val="0"/>
              </a:spcAft>
              <a:buClr>
                <a:schemeClr val="dk1"/>
              </a:buClr>
              <a:buSzPts val="1200"/>
              <a:buFont typeface="Calibri"/>
              <a:buAutoNum type="alphaLcPeriod"/>
            </a:pPr>
            <a:r>
              <a:rPr lang="en-ZA"/>
              <a:t>Fight, flight, freeze in response to various kinds of danger.</a:t>
            </a:r>
            <a:endParaRPr/>
          </a:p>
          <a:p>
            <a:pPr marL="1371600" lvl="0" indent="-304800" algn="l" rtl="0">
              <a:lnSpc>
                <a:spcPct val="150000"/>
              </a:lnSpc>
              <a:spcBef>
                <a:spcPts val="0"/>
              </a:spcBef>
              <a:spcAft>
                <a:spcPts val="0"/>
              </a:spcAft>
              <a:buClr>
                <a:schemeClr val="dk1"/>
              </a:buClr>
              <a:buSzPts val="1200"/>
              <a:buFont typeface="Calibri"/>
              <a:buAutoNum type="arabicPeriod"/>
            </a:pPr>
            <a:r>
              <a:rPr lang="en-ZA"/>
              <a:t>The paleomammalian (old mammal) brain includes the hypothalamus, hippocampus, amygdala, and cingulate cortex: also primitive. It’s the center for </a:t>
            </a:r>
            <a:r>
              <a:rPr lang="en-ZA">
                <a:uFill>
                  <a:noFill/>
                </a:uFill>
                <a:hlinkClick r:id="rId5"/>
              </a:rPr>
              <a:t>motivation</a:t>
            </a:r>
            <a:r>
              <a:rPr lang="en-ZA"/>
              <a:t>, emotions, and memory, and some genetically inherited behaviors (parenting urgest, etc.)</a:t>
            </a:r>
            <a:endParaRPr/>
          </a:p>
          <a:p>
            <a:pPr marL="1371600" lvl="0" indent="-304800" algn="l" rtl="0">
              <a:lnSpc>
                <a:spcPct val="150000"/>
              </a:lnSpc>
              <a:spcBef>
                <a:spcPts val="0"/>
              </a:spcBef>
              <a:spcAft>
                <a:spcPts val="0"/>
              </a:spcAft>
              <a:buClr>
                <a:schemeClr val="dk1"/>
              </a:buClr>
              <a:buSzPts val="1200"/>
              <a:buFont typeface="Calibri"/>
              <a:buAutoNum type="arabicPeriod"/>
            </a:pPr>
            <a:r>
              <a:rPr lang="en-ZA"/>
              <a:t>The neomammalian (new mammal) brain, the neocortex, is where language, abstraction, reasoning, and planning happen. This makes us human. This is where we make rational, thoughtful, logical, and good decisions.</a:t>
            </a:r>
            <a:endParaRPr/>
          </a:p>
          <a:p>
            <a:pPr marL="0" lvl="0" indent="0" algn="l" rtl="0">
              <a:spcBef>
                <a:spcPts val="1800"/>
              </a:spcBef>
              <a:spcAft>
                <a:spcPts val="0"/>
              </a:spcAft>
              <a:buSzPts val="1100"/>
              <a:buNone/>
            </a:pPr>
            <a:r>
              <a:rPr lang="en-ZA"/>
              <a:t>Learning how to engage your human brain (the “neomammalian” brain), and how to disengage your reptile brain, is key.</a:t>
            </a:r>
            <a:endParaRPr/>
          </a:p>
          <a:p>
            <a:pPr marL="0" lvl="0" indent="0" algn="l" rtl="0">
              <a:spcBef>
                <a:spcPts val="0"/>
              </a:spcBef>
              <a:spcAft>
                <a:spcPts val="0"/>
              </a:spcAft>
              <a:buSzPts val="1100"/>
              <a:buNone/>
            </a:pPr>
            <a:endParaRPr/>
          </a:p>
          <a:p>
            <a:pPr marL="0" lvl="0" indent="0" algn="l" rtl="0">
              <a:spcBef>
                <a:spcPts val="0"/>
              </a:spcBef>
              <a:spcAft>
                <a:spcPts val="0"/>
              </a:spcAft>
              <a:buSzPts val="1100"/>
              <a:buNone/>
            </a:pPr>
            <a:r>
              <a:rPr lang="en-ZA"/>
              <a:t>Green level behaviors: </a:t>
            </a:r>
            <a:endParaRPr/>
          </a:p>
          <a:p>
            <a:pPr marL="0" lvl="0" indent="0" algn="l" rtl="0">
              <a:spcBef>
                <a:spcPts val="0"/>
              </a:spcBef>
              <a:spcAft>
                <a:spcPts val="0"/>
              </a:spcAft>
              <a:buSzPts val="1100"/>
              <a:buNone/>
            </a:pPr>
            <a:endParaRPr sz="100"/>
          </a:p>
          <a:p>
            <a:pPr marL="457200" lvl="0" indent="-292100" algn="l" rtl="0">
              <a:spcBef>
                <a:spcPts val="0"/>
              </a:spcBef>
              <a:spcAft>
                <a:spcPts val="0"/>
              </a:spcAft>
              <a:buClr>
                <a:schemeClr val="dk1"/>
              </a:buClr>
              <a:buSzPts val="1000"/>
              <a:buFont typeface="Calibri"/>
              <a:buChar char="●"/>
            </a:pPr>
            <a:r>
              <a:rPr lang="en-ZA" sz="1000"/>
              <a:t>Say hello. Say good morning. Say those things in your emails.</a:t>
            </a:r>
            <a:endParaRPr sz="1000"/>
          </a:p>
          <a:p>
            <a:pPr marL="457200" lvl="0" indent="-292100" algn="l" rtl="0">
              <a:spcBef>
                <a:spcPts val="0"/>
              </a:spcBef>
              <a:spcAft>
                <a:spcPts val="0"/>
              </a:spcAft>
              <a:buClr>
                <a:schemeClr val="dk1"/>
              </a:buClr>
              <a:buSzPts val="1000"/>
              <a:buFont typeface="Calibri"/>
              <a:buChar char="●"/>
            </a:pPr>
            <a:r>
              <a:rPr lang="en-ZA" sz="1000"/>
              <a:t>Be compassionate and empathetic.</a:t>
            </a:r>
            <a:endParaRPr sz="1000"/>
          </a:p>
          <a:p>
            <a:pPr marL="457200" lvl="0" indent="-292100" algn="l" rtl="0">
              <a:spcBef>
                <a:spcPts val="0"/>
              </a:spcBef>
              <a:spcAft>
                <a:spcPts val="0"/>
              </a:spcAft>
              <a:buClr>
                <a:schemeClr val="dk1"/>
              </a:buClr>
              <a:buSzPts val="1000"/>
              <a:buFont typeface="Calibri"/>
              <a:buChar char="●"/>
            </a:pPr>
            <a:r>
              <a:rPr lang="en-ZA" sz="1000"/>
              <a:t>“Thx” and “Pls” are not words; don’t use unless you’re texting.</a:t>
            </a:r>
            <a:endParaRPr sz="1000"/>
          </a:p>
          <a:p>
            <a:pPr marL="457200" lvl="0" indent="-292100" algn="l" rtl="0">
              <a:spcBef>
                <a:spcPts val="0"/>
              </a:spcBef>
              <a:spcAft>
                <a:spcPts val="0"/>
              </a:spcAft>
              <a:buClr>
                <a:schemeClr val="dk1"/>
              </a:buClr>
              <a:buSzPts val="1000"/>
              <a:buFont typeface="Calibri"/>
              <a:buChar char="●"/>
            </a:pPr>
            <a:r>
              <a:rPr lang="en-ZA" sz="1000"/>
              <a:t>Ask how your colleagues, opposing counsel, clients are doing, and how their families are doing.</a:t>
            </a:r>
            <a:endParaRPr sz="1000"/>
          </a:p>
          <a:p>
            <a:pPr marL="457200" lvl="0" indent="-292100" algn="l" rtl="0">
              <a:spcBef>
                <a:spcPts val="0"/>
              </a:spcBef>
              <a:spcAft>
                <a:spcPts val="0"/>
              </a:spcAft>
              <a:buClr>
                <a:schemeClr val="dk1"/>
              </a:buClr>
              <a:buSzPts val="1000"/>
              <a:buFont typeface="Calibri"/>
              <a:buChar char="●"/>
            </a:pPr>
            <a:r>
              <a:rPr lang="en-ZA" sz="1000"/>
              <a:t>Every single day we exist as lawyers is a day that we exist as human beings with human needs, sensitivities, and concerns.</a:t>
            </a:r>
            <a:endParaRPr sz="1000"/>
          </a:p>
          <a:p>
            <a:pPr marL="457200" lvl="0" indent="-374650" algn="l" rtl="0">
              <a:spcBef>
                <a:spcPts val="0"/>
              </a:spcBef>
              <a:spcAft>
                <a:spcPts val="0"/>
              </a:spcAft>
              <a:buClr>
                <a:schemeClr val="lt1"/>
              </a:buClr>
              <a:buSzPts val="2300"/>
              <a:buFont typeface="Calibri"/>
              <a:buChar char="●"/>
            </a:pPr>
            <a:r>
              <a:rPr lang="en-ZA" sz="2300">
                <a:solidFill>
                  <a:schemeClr val="lt1"/>
                </a:solidFill>
              </a:rPr>
              <a:t>Sometimes the smallest, most seemingly insignificant gestures of goodwill can change a person’s day, week, month, or life.</a:t>
            </a:r>
            <a:endParaRPr sz="2300">
              <a:solidFill>
                <a:schemeClr val="lt1"/>
              </a:solidFill>
            </a:endParaRPr>
          </a:p>
          <a:p>
            <a:pPr marL="457200" lvl="0" indent="-374650" algn="l" rtl="0">
              <a:spcBef>
                <a:spcPts val="0"/>
              </a:spcBef>
              <a:spcAft>
                <a:spcPts val="0"/>
              </a:spcAft>
              <a:buClr>
                <a:schemeClr val="lt1"/>
              </a:buClr>
              <a:buSzPts val="2300"/>
              <a:buFont typeface="Calibri"/>
              <a:buChar char="●"/>
            </a:pPr>
            <a:r>
              <a:rPr lang="en-ZA" sz="2300">
                <a:solidFill>
                  <a:schemeClr val="lt1"/>
                </a:solidFill>
              </a:rPr>
              <a:t>Acknowledge good work/effort of others. Openly and often.</a:t>
            </a:r>
            <a:endParaRPr/>
          </a:p>
        </p:txBody>
      </p:sp>
      <p:sp>
        <p:nvSpPr>
          <p:cNvPr id="151" name="Google Shape;151;g14548aea3b1_2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9"/>
          <p:cNvSpPr>
            <a:spLocks noGrp="1"/>
          </p:cNvSpPr>
          <p:nvPr>
            <p:ph type="pic" idx="2"/>
          </p:nvPr>
        </p:nvSpPr>
        <p:spPr>
          <a:xfrm>
            <a:off x="5183188" y="987425"/>
            <a:ext cx="6172200" cy="4873625"/>
          </a:xfrm>
          <a:prstGeom prst="rect">
            <a:avLst/>
          </a:prstGeom>
          <a:noFill/>
          <a:ln>
            <a:noFill/>
          </a:ln>
        </p:spPr>
      </p:sp>
      <p:sp>
        <p:nvSpPr>
          <p:cNvPr id="68" name="Google Shape;68;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0" y="0"/>
            <a:ext cx="12192000" cy="686548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ZA" sz="3400">
                <a:solidFill>
                  <a:srgbClr val="00FF00"/>
                </a:solidFill>
                <a:latin typeface="Calibri"/>
                <a:ea typeface="Calibri"/>
                <a:cs typeface="Calibri"/>
                <a:sym typeface="Calibri"/>
              </a:rPr>
              <a:t>THE PSYCHOLOGY OF LAWYERING</a:t>
            </a:r>
            <a:endParaRPr sz="3400">
              <a:solidFill>
                <a:srgbClr val="00FF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ZA" sz="2100" i="1">
                <a:solidFill>
                  <a:srgbClr val="00FFFF"/>
                </a:solidFill>
                <a:latin typeface="Calibri"/>
                <a:ea typeface="Calibri"/>
                <a:cs typeface="Calibri"/>
                <a:sym typeface="Calibri"/>
              </a:rPr>
              <a:t>A discussion of what it means to be a mentally healthy lawyer.</a:t>
            </a:r>
            <a:endParaRPr sz="2100" i="1">
              <a:solidFill>
                <a:srgbClr val="00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250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ZA" sz="2500" i="1">
                <a:solidFill>
                  <a:schemeClr val="lt1"/>
                </a:solidFill>
                <a:latin typeface="Calibri"/>
                <a:ea typeface="Calibri"/>
                <a:cs typeface="Calibri"/>
                <a:sym typeface="Calibri"/>
              </a:rPr>
              <a:t>Andrew Lillie, Elizabeth Titus, and Laura Groen</a:t>
            </a:r>
            <a:endParaRPr sz="2500" i="1">
              <a:solidFill>
                <a:schemeClr val="lt1"/>
              </a:solidFill>
              <a:latin typeface="Calibri"/>
              <a:ea typeface="Calibri"/>
              <a:cs typeface="Calibri"/>
              <a:sym typeface="Calibri"/>
            </a:endParaRPr>
          </a:p>
        </p:txBody>
      </p:sp>
      <p:pic>
        <p:nvPicPr>
          <p:cNvPr id="89" name="Google Shape;89;p1"/>
          <p:cNvPicPr preferRelativeResize="0"/>
          <p:nvPr/>
        </p:nvPicPr>
        <p:blipFill rotWithShape="1">
          <a:blip r:embed="rId3">
            <a:alphaModFix/>
          </a:blip>
          <a:srcRect/>
          <a:stretch/>
        </p:blipFill>
        <p:spPr>
          <a:xfrm>
            <a:off x="5108338" y="6199150"/>
            <a:ext cx="1975326" cy="373100"/>
          </a:xfrm>
          <a:prstGeom prst="rect">
            <a:avLst/>
          </a:prstGeom>
          <a:noFill/>
          <a:ln>
            <a:noFill/>
          </a:ln>
        </p:spPr>
      </p:pic>
      <p:pic>
        <p:nvPicPr>
          <p:cNvPr id="90" name="Google Shape;90;p1"/>
          <p:cNvPicPr preferRelativeResize="0"/>
          <p:nvPr/>
        </p:nvPicPr>
        <p:blipFill rotWithShape="1">
          <a:blip r:embed="rId4">
            <a:alphaModFix/>
          </a:blip>
          <a:srcRect/>
          <a:stretch/>
        </p:blipFill>
        <p:spPr>
          <a:xfrm>
            <a:off x="228600" y="117802"/>
            <a:ext cx="2803616" cy="30173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g14548aea3b1_0_33"/>
          <p:cNvPicPr preferRelativeResize="0"/>
          <p:nvPr/>
        </p:nvPicPr>
        <p:blipFill rotWithShape="1">
          <a:blip r:embed="rId3">
            <a:alphaModFix/>
          </a:blip>
          <a:srcRect/>
          <a:stretch/>
        </p:blipFill>
        <p:spPr>
          <a:xfrm>
            <a:off x="3522075" y="5762163"/>
            <a:ext cx="1018879" cy="618606"/>
          </a:xfrm>
          <a:prstGeom prst="rect">
            <a:avLst/>
          </a:prstGeom>
          <a:noFill/>
          <a:ln>
            <a:noFill/>
          </a:ln>
        </p:spPr>
      </p:pic>
      <p:sp>
        <p:nvSpPr>
          <p:cNvPr id="163" name="Google Shape;163;g14548aea3b1_0_33"/>
          <p:cNvSpPr/>
          <p:nvPr/>
        </p:nvSpPr>
        <p:spPr>
          <a:xfrm>
            <a:off x="0" y="0"/>
            <a:ext cx="125091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800" b="0" i="0" u="none" strike="noStrike" cap="none">
              <a:solidFill>
                <a:schemeClr val="lt1"/>
              </a:solidFill>
              <a:latin typeface="Calibri"/>
              <a:ea typeface="Calibri"/>
              <a:cs typeface="Calibri"/>
              <a:sym typeface="Calibri"/>
            </a:endParaRPr>
          </a:p>
        </p:txBody>
      </p:sp>
      <p:sp>
        <p:nvSpPr>
          <p:cNvPr id="164" name="Google Shape;164;g14548aea3b1_0_33"/>
          <p:cNvSpPr txBox="1"/>
          <p:nvPr/>
        </p:nvSpPr>
        <p:spPr>
          <a:xfrm>
            <a:off x="794550" y="1180550"/>
            <a:ext cx="10920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ZA" sz="2800" i="1">
                <a:solidFill>
                  <a:srgbClr val="FF9900"/>
                </a:solidFill>
                <a:latin typeface="Calibri"/>
                <a:ea typeface="Calibri"/>
                <a:cs typeface="Calibri"/>
                <a:sym typeface="Calibri"/>
              </a:rPr>
              <a:t>She who finds everything that is wrong wins.</a:t>
            </a:r>
            <a:endParaRPr i="1">
              <a:solidFill>
                <a:srgbClr val="FF9900"/>
              </a:solidFill>
              <a:latin typeface="Calibri"/>
              <a:ea typeface="Calibri"/>
              <a:cs typeface="Calibri"/>
              <a:sym typeface="Calibri"/>
            </a:endParaRPr>
          </a:p>
        </p:txBody>
      </p:sp>
      <p:sp>
        <p:nvSpPr>
          <p:cNvPr id="165" name="Google Shape;165;g14548aea3b1_0_33"/>
          <p:cNvSpPr txBox="1"/>
          <p:nvPr/>
        </p:nvSpPr>
        <p:spPr>
          <a:xfrm>
            <a:off x="2011000" y="2062550"/>
            <a:ext cx="8198700" cy="2308800"/>
          </a:xfrm>
          <a:prstGeom prst="rect">
            <a:avLst/>
          </a:prstGeom>
          <a:noFill/>
          <a:ln>
            <a:noFill/>
          </a:ln>
        </p:spPr>
        <p:txBody>
          <a:bodyPr spcFirstLastPara="1" wrap="square" lIns="91425" tIns="91425" rIns="91425" bIns="91425" anchor="t" anchorCtr="0">
            <a:spAutoFit/>
          </a:bodyPr>
          <a:lstStyle/>
          <a:p>
            <a:pPr marL="457200" lvl="0" indent="-374650" algn="l" rtl="0">
              <a:spcBef>
                <a:spcPts val="0"/>
              </a:spcBef>
              <a:spcAft>
                <a:spcPts val="0"/>
              </a:spcAft>
              <a:buClr>
                <a:schemeClr val="lt1"/>
              </a:buClr>
              <a:buSzPts val="2300"/>
              <a:buFont typeface="Calibri"/>
              <a:buChar char="●"/>
            </a:pPr>
            <a:r>
              <a:rPr lang="en-ZA" sz="2300">
                <a:solidFill>
                  <a:schemeClr val="lt1"/>
                </a:solidFill>
                <a:latin typeface="Calibri"/>
                <a:ea typeface="Calibri"/>
                <a:cs typeface="Calibri"/>
                <a:sym typeface="Calibri"/>
              </a:rPr>
              <a:t>Problem-spotting praised and rewarded.</a:t>
            </a:r>
            <a:endParaRPr sz="2300">
              <a:solidFill>
                <a:schemeClr val="lt1"/>
              </a:solidFill>
              <a:latin typeface="Calibri"/>
              <a:ea typeface="Calibri"/>
              <a:cs typeface="Calibri"/>
              <a:sym typeface="Calibri"/>
            </a:endParaRPr>
          </a:p>
          <a:p>
            <a:pPr marL="457200" lvl="0" indent="-374650" algn="l" rtl="0">
              <a:spcBef>
                <a:spcPts val="0"/>
              </a:spcBef>
              <a:spcAft>
                <a:spcPts val="0"/>
              </a:spcAft>
              <a:buClr>
                <a:schemeClr val="lt1"/>
              </a:buClr>
              <a:buSzPts val="2300"/>
              <a:buFont typeface="Calibri"/>
              <a:buChar char="●"/>
            </a:pPr>
            <a:r>
              <a:rPr lang="en-ZA" sz="2300">
                <a:solidFill>
                  <a:schemeClr val="lt1"/>
                </a:solidFill>
                <a:latin typeface="Calibri"/>
                <a:ea typeface="Calibri"/>
                <a:cs typeface="Calibri"/>
                <a:sym typeface="Calibri"/>
              </a:rPr>
              <a:t>Skeptical/cynical/suspicious mindsets.</a:t>
            </a:r>
            <a:endParaRPr sz="2300">
              <a:solidFill>
                <a:schemeClr val="lt1"/>
              </a:solidFill>
              <a:latin typeface="Calibri"/>
              <a:ea typeface="Calibri"/>
              <a:cs typeface="Calibri"/>
              <a:sym typeface="Calibri"/>
            </a:endParaRPr>
          </a:p>
          <a:p>
            <a:pPr marL="457200" lvl="0" indent="-374650" algn="l" rtl="0">
              <a:spcBef>
                <a:spcPts val="0"/>
              </a:spcBef>
              <a:spcAft>
                <a:spcPts val="0"/>
              </a:spcAft>
              <a:buClr>
                <a:schemeClr val="lt1"/>
              </a:buClr>
              <a:buSzPts val="2300"/>
              <a:buFont typeface="Calibri"/>
              <a:buChar char="●"/>
            </a:pPr>
            <a:r>
              <a:rPr lang="en-ZA" sz="2300">
                <a:solidFill>
                  <a:schemeClr val="lt1"/>
                </a:solidFill>
                <a:latin typeface="Calibri"/>
                <a:ea typeface="Calibri"/>
                <a:cs typeface="Calibri"/>
                <a:sym typeface="Calibri"/>
              </a:rPr>
              <a:t>Perfectionism.</a:t>
            </a:r>
            <a:endParaRPr sz="2300">
              <a:solidFill>
                <a:schemeClr val="lt1"/>
              </a:solidFill>
              <a:latin typeface="Calibri"/>
              <a:ea typeface="Calibri"/>
              <a:cs typeface="Calibri"/>
              <a:sym typeface="Calibri"/>
            </a:endParaRPr>
          </a:p>
          <a:p>
            <a:pPr marL="0" lvl="0" indent="0" algn="l" rtl="0">
              <a:spcBef>
                <a:spcPts val="0"/>
              </a:spcBef>
              <a:spcAft>
                <a:spcPts val="0"/>
              </a:spcAft>
              <a:buNone/>
            </a:pPr>
            <a:endParaRPr sz="2300">
              <a:solidFill>
                <a:schemeClr val="lt1"/>
              </a:solidFill>
              <a:latin typeface="Calibri"/>
              <a:ea typeface="Calibri"/>
              <a:cs typeface="Calibri"/>
              <a:sym typeface="Calibri"/>
            </a:endParaRPr>
          </a:p>
          <a:p>
            <a:pPr marL="0" lvl="0" indent="0" algn="l" rtl="0">
              <a:spcBef>
                <a:spcPts val="0"/>
              </a:spcBef>
              <a:spcAft>
                <a:spcPts val="0"/>
              </a:spcAft>
              <a:buNone/>
            </a:pPr>
            <a:r>
              <a:rPr lang="en-ZA" sz="2300">
                <a:solidFill>
                  <a:schemeClr val="lt1"/>
                </a:solidFill>
                <a:latin typeface="Calibri"/>
                <a:ea typeface="Calibri"/>
                <a:cs typeface="Calibri"/>
                <a:sym typeface="Calibri"/>
              </a:rPr>
              <a:t>Do we find these difficult to shed when we leave work, when we interact with colleagues, when we think about the future?</a:t>
            </a:r>
            <a:endParaRPr sz="23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14548aea3b1_0_58"/>
          <p:cNvSpPr/>
          <p:nvPr/>
        </p:nvSpPr>
        <p:spPr>
          <a:xfrm>
            <a:off x="0" y="0"/>
            <a:ext cx="12192000" cy="6865500"/>
          </a:xfrm>
          <a:prstGeom prst="rect">
            <a:avLst/>
          </a:prstGeom>
          <a:solidFill>
            <a:schemeClr val="dk1"/>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ZA" sz="3000" i="1">
                <a:solidFill>
                  <a:schemeClr val="lt1"/>
                </a:solidFill>
                <a:latin typeface="Calibri"/>
                <a:ea typeface="Calibri"/>
                <a:cs typeface="Calibri"/>
                <a:sym typeface="Calibri"/>
              </a:rPr>
              <a:t>Tools to Consider and Questions to Ponder</a:t>
            </a:r>
            <a:endParaRPr sz="3000" i="1">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25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1374eca4908_0_10"/>
          <p:cNvSpPr/>
          <p:nvPr/>
        </p:nvSpPr>
        <p:spPr>
          <a:xfrm>
            <a:off x="0" y="0"/>
            <a:ext cx="12192000" cy="6865500"/>
          </a:xfrm>
          <a:prstGeom prst="rect">
            <a:avLst/>
          </a:prstGeom>
          <a:solidFill>
            <a:schemeClr val="dk1"/>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ZA" sz="3000" i="1">
                <a:solidFill>
                  <a:srgbClr val="00FFFF"/>
                </a:solidFill>
                <a:latin typeface="Calibri"/>
                <a:ea typeface="Calibri"/>
                <a:cs typeface="Calibri"/>
                <a:sym typeface="Calibri"/>
              </a:rPr>
              <a:t>We are professionals.</a:t>
            </a:r>
            <a:endParaRPr sz="3000" i="1">
              <a:solidFill>
                <a:srgbClr val="00FFFF"/>
              </a:solidFill>
              <a:latin typeface="Calibri"/>
              <a:ea typeface="Calibri"/>
              <a:cs typeface="Calibri"/>
              <a:sym typeface="Calibri"/>
            </a:endParaRPr>
          </a:p>
          <a:p>
            <a:pPr marL="0" lvl="0" indent="0" algn="ctr" rtl="0">
              <a:spcBef>
                <a:spcPts val="0"/>
              </a:spcBef>
              <a:spcAft>
                <a:spcPts val="0"/>
              </a:spcAft>
              <a:buNone/>
            </a:pPr>
            <a:endParaRPr sz="3000" i="1" u="sng">
              <a:solidFill>
                <a:srgbClr val="00FFFF"/>
              </a:solidFill>
              <a:latin typeface="Calibri"/>
              <a:ea typeface="Calibri"/>
              <a:cs typeface="Calibri"/>
              <a:sym typeface="Calibri"/>
            </a:endParaRPr>
          </a:p>
          <a:p>
            <a:pPr marL="0" lvl="0" indent="0" algn="ctr" rtl="0">
              <a:spcBef>
                <a:spcPts val="0"/>
              </a:spcBef>
              <a:spcAft>
                <a:spcPts val="0"/>
              </a:spcAft>
              <a:buNone/>
            </a:pPr>
            <a:r>
              <a:rPr lang="en-ZA" sz="2500" i="1">
                <a:solidFill>
                  <a:schemeClr val="lt1"/>
                </a:solidFill>
                <a:latin typeface="Calibri"/>
                <a:ea typeface="Calibri"/>
                <a:cs typeface="Calibri"/>
                <a:sym typeface="Calibri"/>
              </a:rPr>
              <a:t>We have privileges and responsibilities–by law.</a:t>
            </a:r>
            <a:endParaRPr sz="2500" i="1">
              <a:solidFill>
                <a:schemeClr val="lt1"/>
              </a:solidFill>
              <a:latin typeface="Calibri"/>
              <a:ea typeface="Calibri"/>
              <a:cs typeface="Calibri"/>
              <a:sym typeface="Calibri"/>
            </a:endParaRPr>
          </a:p>
          <a:p>
            <a:pPr marL="0" lvl="0" indent="0" algn="ctr" rtl="0">
              <a:spcBef>
                <a:spcPts val="0"/>
              </a:spcBef>
              <a:spcAft>
                <a:spcPts val="0"/>
              </a:spcAft>
              <a:buNone/>
            </a:pPr>
            <a:endParaRPr sz="2500" i="1">
              <a:solidFill>
                <a:schemeClr val="lt1"/>
              </a:solidFill>
              <a:latin typeface="Calibri"/>
              <a:ea typeface="Calibri"/>
              <a:cs typeface="Calibri"/>
              <a:sym typeface="Calibri"/>
            </a:endParaRPr>
          </a:p>
          <a:p>
            <a:pPr marL="0" lvl="0" indent="0" algn="ctr" rtl="0">
              <a:spcBef>
                <a:spcPts val="0"/>
              </a:spcBef>
              <a:spcAft>
                <a:spcPts val="0"/>
              </a:spcAft>
              <a:buNone/>
            </a:pPr>
            <a:r>
              <a:rPr lang="en-ZA" sz="3000" i="1">
                <a:solidFill>
                  <a:srgbClr val="00FF00"/>
                </a:solidFill>
                <a:latin typeface="Calibri"/>
                <a:ea typeface="Calibri"/>
                <a:cs typeface="Calibri"/>
                <a:sym typeface="Calibri"/>
              </a:rPr>
              <a:t>Consider this: one of those responsibilities is caring for ourselves.</a:t>
            </a:r>
            <a:endParaRPr sz="3000" i="1">
              <a:solidFill>
                <a:srgbClr val="00FF00"/>
              </a:solidFill>
              <a:latin typeface="Calibri"/>
              <a:ea typeface="Calibri"/>
              <a:cs typeface="Calibri"/>
              <a:sym typeface="Calibri"/>
            </a:endParaRPr>
          </a:p>
          <a:p>
            <a:pPr marL="0" lvl="0" indent="0" algn="ctr" rtl="0">
              <a:spcBef>
                <a:spcPts val="0"/>
              </a:spcBef>
              <a:spcAft>
                <a:spcPts val="0"/>
              </a:spcAft>
              <a:buNone/>
            </a:pPr>
            <a:endParaRPr sz="3000" i="1">
              <a:solidFill>
                <a:srgbClr val="00FF00"/>
              </a:solidFill>
              <a:latin typeface="Calibri"/>
              <a:ea typeface="Calibri"/>
              <a:cs typeface="Calibri"/>
              <a:sym typeface="Calibri"/>
            </a:endParaRPr>
          </a:p>
          <a:p>
            <a:pPr marL="0" lvl="0" indent="0" algn="ctr" rtl="0">
              <a:spcBef>
                <a:spcPts val="0"/>
              </a:spcBef>
              <a:spcAft>
                <a:spcPts val="0"/>
              </a:spcAft>
              <a:buNone/>
            </a:pPr>
            <a:endParaRPr sz="2600" i="1">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25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14548aea3b1_1_0"/>
          <p:cNvSpPr/>
          <p:nvPr/>
        </p:nvSpPr>
        <p:spPr>
          <a:xfrm>
            <a:off x="0" y="0"/>
            <a:ext cx="12192000" cy="6865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500">
              <a:solidFill>
                <a:schemeClr val="lt1"/>
              </a:solidFill>
              <a:latin typeface="Calibri"/>
              <a:ea typeface="Calibri"/>
              <a:cs typeface="Calibri"/>
              <a:sym typeface="Calibri"/>
            </a:endParaRPr>
          </a:p>
        </p:txBody>
      </p:sp>
      <p:sp>
        <p:nvSpPr>
          <p:cNvPr id="181" name="Google Shape;181;g14548aea3b1_1_0"/>
          <p:cNvSpPr txBox="1"/>
          <p:nvPr/>
        </p:nvSpPr>
        <p:spPr>
          <a:xfrm>
            <a:off x="4150900" y="1675825"/>
            <a:ext cx="466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ZA">
                <a:latin typeface="Calibri"/>
                <a:ea typeface="Calibri"/>
                <a:cs typeface="Calibri"/>
                <a:sym typeface="Calibri"/>
              </a:rPr>
              <a:t>The </a:t>
            </a:r>
            <a:endParaRPr>
              <a:latin typeface="Calibri"/>
              <a:ea typeface="Calibri"/>
              <a:cs typeface="Calibri"/>
              <a:sym typeface="Calibri"/>
            </a:endParaRPr>
          </a:p>
        </p:txBody>
      </p:sp>
      <p:sp>
        <p:nvSpPr>
          <p:cNvPr id="182" name="Google Shape;182;g14548aea3b1_1_0"/>
          <p:cNvSpPr txBox="1"/>
          <p:nvPr/>
        </p:nvSpPr>
        <p:spPr>
          <a:xfrm>
            <a:off x="636000" y="1206350"/>
            <a:ext cx="10920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ZA" sz="2800" i="1">
                <a:solidFill>
                  <a:srgbClr val="00FFFF"/>
                </a:solidFill>
                <a:latin typeface="Calibri"/>
                <a:ea typeface="Calibri"/>
                <a:cs typeface="Calibri"/>
                <a:sym typeface="Calibri"/>
              </a:rPr>
              <a:t>Articulate a vision: Do you know what you want?</a:t>
            </a:r>
            <a:endParaRPr i="1">
              <a:solidFill>
                <a:srgbClr val="00FFFF"/>
              </a:solidFill>
              <a:latin typeface="Calibri"/>
              <a:ea typeface="Calibri"/>
              <a:cs typeface="Calibri"/>
              <a:sym typeface="Calibri"/>
            </a:endParaRPr>
          </a:p>
        </p:txBody>
      </p:sp>
      <p:sp>
        <p:nvSpPr>
          <p:cNvPr id="183" name="Google Shape;183;g14548aea3b1_1_0"/>
          <p:cNvSpPr txBox="1"/>
          <p:nvPr/>
        </p:nvSpPr>
        <p:spPr>
          <a:xfrm>
            <a:off x="1758450" y="2250825"/>
            <a:ext cx="705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84" name="Google Shape;184;g14548aea3b1_1_0"/>
          <p:cNvSpPr txBox="1"/>
          <p:nvPr/>
        </p:nvSpPr>
        <p:spPr>
          <a:xfrm>
            <a:off x="2011000" y="2062550"/>
            <a:ext cx="8198700" cy="2662800"/>
          </a:xfrm>
          <a:prstGeom prst="rect">
            <a:avLst/>
          </a:prstGeom>
          <a:noFill/>
          <a:ln>
            <a:noFill/>
          </a:ln>
        </p:spPr>
        <p:txBody>
          <a:bodyPr spcFirstLastPara="1" wrap="square" lIns="91425" tIns="91425" rIns="91425" bIns="91425" anchor="t" anchorCtr="0">
            <a:spAutoFit/>
          </a:bodyPr>
          <a:lstStyle/>
          <a:p>
            <a:pPr marL="457200" lvl="0" indent="-374650" algn="l" rtl="0">
              <a:spcBef>
                <a:spcPts val="0"/>
              </a:spcBef>
              <a:spcAft>
                <a:spcPts val="0"/>
              </a:spcAft>
              <a:buClr>
                <a:schemeClr val="lt1"/>
              </a:buClr>
              <a:buSzPts val="2300"/>
              <a:buFont typeface="Calibri"/>
              <a:buChar char="●"/>
            </a:pPr>
            <a:r>
              <a:rPr lang="en-ZA" sz="2300" i="1">
                <a:solidFill>
                  <a:schemeClr val="lt1"/>
                </a:solidFill>
                <a:latin typeface="Calibri"/>
                <a:ea typeface="Calibri"/>
                <a:cs typeface="Calibri"/>
                <a:sym typeface="Calibri"/>
              </a:rPr>
              <a:t>Vision</a:t>
            </a:r>
            <a:r>
              <a:rPr lang="en-ZA" sz="2300">
                <a:solidFill>
                  <a:schemeClr val="lt1"/>
                </a:solidFill>
                <a:latin typeface="Calibri"/>
                <a:ea typeface="Calibri"/>
                <a:cs typeface="Calibri"/>
                <a:sym typeface="Calibri"/>
              </a:rPr>
              <a:t>: A picture of the future that incites energy.</a:t>
            </a:r>
            <a:endParaRPr sz="2300">
              <a:solidFill>
                <a:schemeClr val="lt1"/>
              </a:solidFill>
              <a:latin typeface="Calibri"/>
              <a:ea typeface="Calibri"/>
              <a:cs typeface="Calibri"/>
              <a:sym typeface="Calibri"/>
            </a:endParaRPr>
          </a:p>
          <a:p>
            <a:pPr marL="457200" lvl="0" indent="0" algn="l" rtl="0">
              <a:spcBef>
                <a:spcPts val="0"/>
              </a:spcBef>
              <a:spcAft>
                <a:spcPts val="0"/>
              </a:spcAft>
              <a:buNone/>
            </a:pPr>
            <a:endParaRPr sz="2300">
              <a:solidFill>
                <a:schemeClr val="lt1"/>
              </a:solidFill>
              <a:latin typeface="Calibri"/>
              <a:ea typeface="Calibri"/>
              <a:cs typeface="Calibri"/>
              <a:sym typeface="Calibri"/>
            </a:endParaRPr>
          </a:p>
          <a:p>
            <a:pPr marL="457200" lvl="0" indent="-374650" algn="l" rtl="0">
              <a:spcBef>
                <a:spcPts val="0"/>
              </a:spcBef>
              <a:spcAft>
                <a:spcPts val="0"/>
              </a:spcAft>
              <a:buClr>
                <a:schemeClr val="lt1"/>
              </a:buClr>
              <a:buSzPts val="2300"/>
              <a:buFont typeface="Calibri"/>
              <a:buChar char="●"/>
            </a:pPr>
            <a:r>
              <a:rPr lang="en-ZA" sz="2300">
                <a:solidFill>
                  <a:schemeClr val="lt1"/>
                </a:solidFill>
                <a:latin typeface="Calibri"/>
                <a:ea typeface="Calibri"/>
                <a:cs typeface="Calibri"/>
                <a:sym typeface="Calibri"/>
              </a:rPr>
              <a:t>A helpful vision is specific, exciting, and out of reach.</a:t>
            </a:r>
            <a:endParaRPr sz="2300">
              <a:solidFill>
                <a:schemeClr val="lt1"/>
              </a:solidFill>
              <a:latin typeface="Calibri"/>
              <a:ea typeface="Calibri"/>
              <a:cs typeface="Calibri"/>
              <a:sym typeface="Calibri"/>
            </a:endParaRPr>
          </a:p>
          <a:p>
            <a:pPr marL="457200" lvl="0" indent="0" algn="l" rtl="0">
              <a:spcBef>
                <a:spcPts val="0"/>
              </a:spcBef>
              <a:spcAft>
                <a:spcPts val="0"/>
              </a:spcAft>
              <a:buNone/>
            </a:pPr>
            <a:endParaRPr sz="2300">
              <a:solidFill>
                <a:schemeClr val="lt1"/>
              </a:solidFill>
              <a:latin typeface="Calibri"/>
              <a:ea typeface="Calibri"/>
              <a:cs typeface="Calibri"/>
              <a:sym typeface="Calibri"/>
            </a:endParaRPr>
          </a:p>
          <a:p>
            <a:pPr marL="457200" lvl="0" indent="-374650" algn="l" rtl="0">
              <a:spcBef>
                <a:spcPts val="0"/>
              </a:spcBef>
              <a:spcAft>
                <a:spcPts val="0"/>
              </a:spcAft>
              <a:buClr>
                <a:schemeClr val="lt1"/>
              </a:buClr>
              <a:buSzPts val="2300"/>
              <a:buFont typeface="Calibri"/>
              <a:buChar char="●"/>
            </a:pPr>
            <a:r>
              <a:rPr lang="en-ZA" sz="2300">
                <a:solidFill>
                  <a:schemeClr val="lt1"/>
                </a:solidFill>
                <a:latin typeface="Calibri"/>
                <a:ea typeface="Calibri"/>
                <a:cs typeface="Calibri"/>
                <a:sym typeface="Calibri"/>
              </a:rPr>
              <a:t>Vision is a muscle to use or lose.</a:t>
            </a:r>
            <a:endParaRPr sz="2300">
              <a:solidFill>
                <a:schemeClr val="lt1"/>
              </a:solidFill>
              <a:latin typeface="Calibri"/>
              <a:ea typeface="Calibri"/>
              <a:cs typeface="Calibri"/>
              <a:sym typeface="Calibri"/>
            </a:endParaRPr>
          </a:p>
          <a:p>
            <a:pPr marL="457200" lvl="0" indent="0" algn="l" rtl="0">
              <a:spcBef>
                <a:spcPts val="0"/>
              </a:spcBef>
              <a:spcAft>
                <a:spcPts val="0"/>
              </a:spcAft>
              <a:buNone/>
            </a:pPr>
            <a:endParaRPr sz="2300">
              <a:solidFill>
                <a:schemeClr val="lt1"/>
              </a:solidFill>
              <a:latin typeface="Calibri"/>
              <a:ea typeface="Calibri"/>
              <a:cs typeface="Calibri"/>
              <a:sym typeface="Calibri"/>
            </a:endParaRPr>
          </a:p>
          <a:p>
            <a:pPr marL="457200" lvl="0" indent="-374650" algn="l" rtl="0">
              <a:spcBef>
                <a:spcPts val="0"/>
              </a:spcBef>
              <a:spcAft>
                <a:spcPts val="0"/>
              </a:spcAft>
              <a:buClr>
                <a:schemeClr val="lt1"/>
              </a:buClr>
              <a:buSzPts val="2300"/>
              <a:buFont typeface="Calibri"/>
              <a:buChar char="●"/>
            </a:pPr>
            <a:r>
              <a:rPr lang="en-ZA" sz="2300">
                <a:solidFill>
                  <a:schemeClr val="lt1"/>
                </a:solidFill>
                <a:latin typeface="Calibri"/>
                <a:ea typeface="Calibri"/>
                <a:cs typeface="Calibri"/>
                <a:sym typeface="Calibri"/>
              </a:rPr>
              <a:t>Invite someone in. </a:t>
            </a:r>
            <a:r>
              <a:rPr lang="en-ZA" sz="2300" i="1">
                <a:solidFill>
                  <a:schemeClr val="lt1"/>
                </a:solidFill>
                <a:latin typeface="Calibri"/>
                <a:ea typeface="Calibri"/>
                <a:cs typeface="Calibri"/>
                <a:sym typeface="Calibri"/>
              </a:rPr>
              <a:t>Don’t go alone</a:t>
            </a:r>
            <a:r>
              <a:rPr lang="en-ZA" sz="2300">
                <a:solidFill>
                  <a:schemeClr val="lt1"/>
                </a:solidFill>
                <a:latin typeface="Calibri"/>
                <a:ea typeface="Calibri"/>
                <a:cs typeface="Calibri"/>
                <a:sym typeface="Calibri"/>
              </a:rPr>
              <a:t>.</a:t>
            </a:r>
            <a:endParaRPr sz="23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g14548aea3b1_2_39"/>
          <p:cNvPicPr preferRelativeResize="0"/>
          <p:nvPr/>
        </p:nvPicPr>
        <p:blipFill rotWithShape="1">
          <a:blip r:embed="rId3">
            <a:alphaModFix/>
          </a:blip>
          <a:srcRect/>
          <a:stretch/>
        </p:blipFill>
        <p:spPr>
          <a:xfrm>
            <a:off x="3522075" y="5762163"/>
            <a:ext cx="1018879" cy="618606"/>
          </a:xfrm>
          <a:prstGeom prst="rect">
            <a:avLst/>
          </a:prstGeom>
          <a:noFill/>
          <a:ln>
            <a:noFill/>
          </a:ln>
        </p:spPr>
      </p:pic>
      <p:sp>
        <p:nvSpPr>
          <p:cNvPr id="191" name="Google Shape;191;g14548aea3b1_2_39"/>
          <p:cNvSpPr/>
          <p:nvPr/>
        </p:nvSpPr>
        <p:spPr>
          <a:xfrm>
            <a:off x="0" y="0"/>
            <a:ext cx="125091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800" b="0" i="0" u="none" strike="noStrike" cap="none">
              <a:solidFill>
                <a:schemeClr val="lt1"/>
              </a:solidFill>
              <a:latin typeface="Calibri"/>
              <a:ea typeface="Calibri"/>
              <a:cs typeface="Calibri"/>
              <a:sym typeface="Calibri"/>
            </a:endParaRPr>
          </a:p>
        </p:txBody>
      </p:sp>
      <p:sp>
        <p:nvSpPr>
          <p:cNvPr id="192" name="Google Shape;192;g14548aea3b1_2_39"/>
          <p:cNvSpPr txBox="1"/>
          <p:nvPr/>
        </p:nvSpPr>
        <p:spPr>
          <a:xfrm>
            <a:off x="794550" y="1180550"/>
            <a:ext cx="10920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ZA" sz="2800" i="1">
                <a:solidFill>
                  <a:srgbClr val="00FFFF"/>
                </a:solidFill>
                <a:latin typeface="Calibri"/>
                <a:ea typeface="Calibri"/>
                <a:cs typeface="Calibri"/>
                <a:sym typeface="Calibri"/>
              </a:rPr>
              <a:t>Take ownership: “The firm” doesn’t really exist.</a:t>
            </a:r>
            <a:endParaRPr i="1">
              <a:solidFill>
                <a:srgbClr val="00FFFF"/>
              </a:solidFill>
              <a:latin typeface="Calibri"/>
              <a:ea typeface="Calibri"/>
              <a:cs typeface="Calibri"/>
              <a:sym typeface="Calibri"/>
            </a:endParaRPr>
          </a:p>
        </p:txBody>
      </p:sp>
      <p:pic>
        <p:nvPicPr>
          <p:cNvPr id="193" name="Google Shape;193;g14548aea3b1_2_39"/>
          <p:cNvPicPr preferRelativeResize="0"/>
          <p:nvPr/>
        </p:nvPicPr>
        <p:blipFill>
          <a:blip r:embed="rId4">
            <a:alphaModFix/>
          </a:blip>
          <a:stretch>
            <a:fillRect/>
          </a:stretch>
        </p:blipFill>
        <p:spPr>
          <a:xfrm>
            <a:off x="3543300" y="2133600"/>
            <a:ext cx="5715000" cy="3810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14548aea3b1_0_68"/>
          <p:cNvSpPr/>
          <p:nvPr/>
        </p:nvSpPr>
        <p:spPr>
          <a:xfrm>
            <a:off x="0" y="0"/>
            <a:ext cx="12192000" cy="6865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500">
              <a:solidFill>
                <a:schemeClr val="lt1"/>
              </a:solidFill>
              <a:latin typeface="Calibri"/>
              <a:ea typeface="Calibri"/>
              <a:cs typeface="Calibri"/>
              <a:sym typeface="Calibri"/>
            </a:endParaRPr>
          </a:p>
        </p:txBody>
      </p:sp>
      <p:sp>
        <p:nvSpPr>
          <p:cNvPr id="199" name="Google Shape;199;g14548aea3b1_0_68"/>
          <p:cNvSpPr txBox="1"/>
          <p:nvPr/>
        </p:nvSpPr>
        <p:spPr>
          <a:xfrm>
            <a:off x="4150900" y="1675825"/>
            <a:ext cx="466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ZA">
                <a:latin typeface="Calibri"/>
                <a:ea typeface="Calibri"/>
                <a:cs typeface="Calibri"/>
                <a:sym typeface="Calibri"/>
              </a:rPr>
              <a:t>The </a:t>
            </a:r>
            <a:endParaRPr>
              <a:latin typeface="Calibri"/>
              <a:ea typeface="Calibri"/>
              <a:cs typeface="Calibri"/>
              <a:sym typeface="Calibri"/>
            </a:endParaRPr>
          </a:p>
        </p:txBody>
      </p:sp>
      <p:sp>
        <p:nvSpPr>
          <p:cNvPr id="200" name="Google Shape;200;g14548aea3b1_0_68"/>
          <p:cNvSpPr txBox="1"/>
          <p:nvPr/>
        </p:nvSpPr>
        <p:spPr>
          <a:xfrm>
            <a:off x="636000" y="2958950"/>
            <a:ext cx="10920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ZA" sz="2800" i="1">
                <a:solidFill>
                  <a:srgbClr val="00FFFF"/>
                </a:solidFill>
                <a:latin typeface="Calibri"/>
                <a:ea typeface="Calibri"/>
                <a:cs typeface="Calibri"/>
                <a:sym typeface="Calibri"/>
              </a:rPr>
              <a:t>Therapy is not a dirty word.</a:t>
            </a:r>
            <a:endParaRPr i="1">
              <a:solidFill>
                <a:srgbClr val="00FFF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14548aea3b1_1_8"/>
          <p:cNvSpPr/>
          <p:nvPr/>
        </p:nvSpPr>
        <p:spPr>
          <a:xfrm>
            <a:off x="0" y="0"/>
            <a:ext cx="12192000" cy="6865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500">
              <a:solidFill>
                <a:schemeClr val="lt1"/>
              </a:solidFill>
              <a:latin typeface="Calibri"/>
              <a:ea typeface="Calibri"/>
              <a:cs typeface="Calibri"/>
              <a:sym typeface="Calibri"/>
            </a:endParaRPr>
          </a:p>
        </p:txBody>
      </p:sp>
      <p:sp>
        <p:nvSpPr>
          <p:cNvPr id="206" name="Google Shape;206;g14548aea3b1_1_8"/>
          <p:cNvSpPr txBox="1"/>
          <p:nvPr/>
        </p:nvSpPr>
        <p:spPr>
          <a:xfrm>
            <a:off x="4150900" y="1675825"/>
            <a:ext cx="466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ZA">
                <a:latin typeface="Calibri"/>
                <a:ea typeface="Calibri"/>
                <a:cs typeface="Calibri"/>
                <a:sym typeface="Calibri"/>
              </a:rPr>
              <a:t>The </a:t>
            </a:r>
            <a:endParaRPr>
              <a:latin typeface="Calibri"/>
              <a:ea typeface="Calibri"/>
              <a:cs typeface="Calibri"/>
              <a:sym typeface="Calibri"/>
            </a:endParaRPr>
          </a:p>
        </p:txBody>
      </p:sp>
      <p:sp>
        <p:nvSpPr>
          <p:cNvPr id="207" name="Google Shape;207;g14548aea3b1_1_8"/>
          <p:cNvSpPr txBox="1"/>
          <p:nvPr/>
        </p:nvSpPr>
        <p:spPr>
          <a:xfrm>
            <a:off x="636000" y="1206350"/>
            <a:ext cx="10920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ZA" sz="2800" i="1">
                <a:solidFill>
                  <a:srgbClr val="00FFFF"/>
                </a:solidFill>
                <a:latin typeface="Calibri"/>
                <a:ea typeface="Calibri"/>
                <a:cs typeface="Calibri"/>
                <a:sym typeface="Calibri"/>
              </a:rPr>
              <a:t>Evaluate Current Reality: Are your strategies working?</a:t>
            </a:r>
            <a:endParaRPr i="1">
              <a:solidFill>
                <a:srgbClr val="00FFFF"/>
              </a:solidFill>
              <a:latin typeface="Calibri"/>
              <a:ea typeface="Calibri"/>
              <a:cs typeface="Calibri"/>
              <a:sym typeface="Calibri"/>
            </a:endParaRPr>
          </a:p>
        </p:txBody>
      </p:sp>
      <p:sp>
        <p:nvSpPr>
          <p:cNvPr id="208" name="Google Shape;208;g14548aea3b1_1_8"/>
          <p:cNvSpPr txBox="1"/>
          <p:nvPr/>
        </p:nvSpPr>
        <p:spPr>
          <a:xfrm>
            <a:off x="1758450" y="2250825"/>
            <a:ext cx="705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09" name="Google Shape;209;g14548aea3b1_1_8"/>
          <p:cNvSpPr txBox="1"/>
          <p:nvPr/>
        </p:nvSpPr>
        <p:spPr>
          <a:xfrm>
            <a:off x="2011000" y="2062550"/>
            <a:ext cx="8198700" cy="4079100"/>
          </a:xfrm>
          <a:prstGeom prst="rect">
            <a:avLst/>
          </a:prstGeom>
          <a:noFill/>
          <a:ln>
            <a:noFill/>
          </a:ln>
        </p:spPr>
        <p:txBody>
          <a:bodyPr spcFirstLastPara="1" wrap="square" lIns="91425" tIns="91425" rIns="91425" bIns="91425" anchor="t" anchorCtr="0">
            <a:spAutoFit/>
          </a:bodyPr>
          <a:lstStyle/>
          <a:p>
            <a:pPr marL="457200" lvl="0" indent="-374650" algn="l" rtl="0">
              <a:spcBef>
                <a:spcPts val="0"/>
              </a:spcBef>
              <a:spcAft>
                <a:spcPts val="0"/>
              </a:spcAft>
              <a:buClr>
                <a:schemeClr val="lt1"/>
              </a:buClr>
              <a:buSzPts val="2300"/>
              <a:buFont typeface="Calibri"/>
              <a:buChar char="●"/>
            </a:pPr>
            <a:r>
              <a:rPr lang="en-ZA" sz="2300">
                <a:solidFill>
                  <a:schemeClr val="lt1"/>
                </a:solidFill>
                <a:latin typeface="Calibri"/>
                <a:ea typeface="Calibri"/>
                <a:cs typeface="Calibri"/>
                <a:sym typeface="Calibri"/>
              </a:rPr>
              <a:t>Stories: Are they helping or hurting? What are the new stories?</a:t>
            </a:r>
            <a:endParaRPr sz="2300">
              <a:solidFill>
                <a:schemeClr val="lt1"/>
              </a:solidFill>
              <a:latin typeface="Calibri"/>
              <a:ea typeface="Calibri"/>
              <a:cs typeface="Calibri"/>
              <a:sym typeface="Calibri"/>
            </a:endParaRPr>
          </a:p>
          <a:p>
            <a:pPr marL="457200" lvl="0" indent="0" algn="l" rtl="0">
              <a:spcBef>
                <a:spcPts val="0"/>
              </a:spcBef>
              <a:spcAft>
                <a:spcPts val="0"/>
              </a:spcAft>
              <a:buNone/>
            </a:pPr>
            <a:endParaRPr sz="2300">
              <a:solidFill>
                <a:schemeClr val="lt1"/>
              </a:solidFill>
              <a:latin typeface="Calibri"/>
              <a:ea typeface="Calibri"/>
              <a:cs typeface="Calibri"/>
              <a:sym typeface="Calibri"/>
            </a:endParaRPr>
          </a:p>
          <a:p>
            <a:pPr marL="457200" lvl="0" indent="-374650" algn="l" rtl="0">
              <a:spcBef>
                <a:spcPts val="0"/>
              </a:spcBef>
              <a:spcAft>
                <a:spcPts val="0"/>
              </a:spcAft>
              <a:buClr>
                <a:schemeClr val="lt1"/>
              </a:buClr>
              <a:buSzPts val="2300"/>
              <a:buFont typeface="Calibri"/>
              <a:buChar char="●"/>
            </a:pPr>
            <a:r>
              <a:rPr lang="en-ZA" sz="2300">
                <a:solidFill>
                  <a:schemeClr val="lt1"/>
                </a:solidFill>
                <a:latin typeface="Calibri"/>
                <a:ea typeface="Calibri"/>
                <a:cs typeface="Calibri"/>
                <a:sym typeface="Calibri"/>
              </a:rPr>
              <a:t>Risk/Fear: What vision would be worth the fear of failure?  What outcome is worth the pain of growth?</a:t>
            </a:r>
            <a:endParaRPr sz="2300">
              <a:solidFill>
                <a:schemeClr val="lt1"/>
              </a:solidFill>
              <a:latin typeface="Calibri"/>
              <a:ea typeface="Calibri"/>
              <a:cs typeface="Calibri"/>
              <a:sym typeface="Calibri"/>
            </a:endParaRPr>
          </a:p>
          <a:p>
            <a:pPr marL="457200" lvl="0" indent="0" algn="l" rtl="0">
              <a:spcBef>
                <a:spcPts val="0"/>
              </a:spcBef>
              <a:spcAft>
                <a:spcPts val="0"/>
              </a:spcAft>
              <a:buNone/>
            </a:pPr>
            <a:endParaRPr sz="2300">
              <a:solidFill>
                <a:schemeClr val="lt1"/>
              </a:solidFill>
              <a:latin typeface="Calibri"/>
              <a:ea typeface="Calibri"/>
              <a:cs typeface="Calibri"/>
              <a:sym typeface="Calibri"/>
            </a:endParaRPr>
          </a:p>
          <a:p>
            <a:pPr marL="457200" lvl="0" indent="-374650" algn="l" rtl="0">
              <a:spcBef>
                <a:spcPts val="0"/>
              </a:spcBef>
              <a:spcAft>
                <a:spcPts val="0"/>
              </a:spcAft>
              <a:buClr>
                <a:schemeClr val="lt1"/>
              </a:buClr>
              <a:buSzPts val="2300"/>
              <a:buFont typeface="Calibri"/>
              <a:buChar char="●"/>
            </a:pPr>
            <a:r>
              <a:rPr lang="en-ZA" sz="2300">
                <a:solidFill>
                  <a:schemeClr val="lt1"/>
                </a:solidFill>
                <a:latin typeface="Calibri"/>
                <a:ea typeface="Calibri"/>
                <a:cs typeface="Calibri"/>
                <a:sym typeface="Calibri"/>
              </a:rPr>
              <a:t>Mindset:  How might problem-spotting help you toward the vision?  How might it hinder you?  Instead of “what is wrong,” “what is possible”?</a:t>
            </a:r>
            <a:endParaRPr sz="2300">
              <a:solidFill>
                <a:schemeClr val="lt1"/>
              </a:solidFill>
              <a:latin typeface="Calibri"/>
              <a:ea typeface="Calibri"/>
              <a:cs typeface="Calibri"/>
              <a:sym typeface="Calibri"/>
            </a:endParaRPr>
          </a:p>
          <a:p>
            <a:pPr marL="0" lvl="0" indent="0" algn="l" rtl="0">
              <a:spcBef>
                <a:spcPts val="0"/>
              </a:spcBef>
              <a:spcAft>
                <a:spcPts val="0"/>
              </a:spcAft>
              <a:buNone/>
            </a:pPr>
            <a:endParaRPr sz="2300">
              <a:solidFill>
                <a:schemeClr val="lt1"/>
              </a:solidFill>
              <a:latin typeface="Calibri"/>
              <a:ea typeface="Calibri"/>
              <a:cs typeface="Calibri"/>
              <a:sym typeface="Calibri"/>
            </a:endParaRPr>
          </a:p>
          <a:p>
            <a:pPr marL="457200" lvl="0" indent="-374650" algn="l" rtl="0">
              <a:spcBef>
                <a:spcPts val="0"/>
              </a:spcBef>
              <a:spcAft>
                <a:spcPts val="0"/>
              </a:spcAft>
              <a:buClr>
                <a:schemeClr val="lt1"/>
              </a:buClr>
              <a:buSzPts val="2300"/>
              <a:buFont typeface="Calibri"/>
              <a:buChar char="●"/>
            </a:pPr>
            <a:r>
              <a:rPr lang="en-ZA" sz="2300">
                <a:solidFill>
                  <a:schemeClr val="lt1"/>
                </a:solidFill>
                <a:latin typeface="Calibri"/>
                <a:ea typeface="Calibri"/>
                <a:cs typeface="Calibri"/>
                <a:sym typeface="Calibri"/>
              </a:rPr>
              <a:t>Rest:  Do you have a vision for rest?  What would a commitment to rest look like?  Who could you invite?</a:t>
            </a:r>
            <a:endParaRPr sz="23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9"/>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5" name="Google Shape;215;p19"/>
          <p:cNvSpPr txBox="1"/>
          <p:nvPr/>
        </p:nvSpPr>
        <p:spPr>
          <a:xfrm>
            <a:off x="105525" y="1951900"/>
            <a:ext cx="12192000" cy="3001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ZA" sz="2100" b="1">
                <a:solidFill>
                  <a:srgbClr val="00FFFF"/>
                </a:solidFill>
                <a:latin typeface="Avenir"/>
                <a:ea typeface="Avenir"/>
                <a:cs typeface="Avenir"/>
                <a:sym typeface="Avenir"/>
              </a:rPr>
              <a:t>What is one small step you can commit to today </a:t>
            </a:r>
            <a:endParaRPr sz="2100" b="1">
              <a:solidFill>
                <a:srgbClr val="00FFFF"/>
              </a:solidFill>
              <a:latin typeface="Avenir"/>
              <a:ea typeface="Avenir"/>
              <a:cs typeface="Avenir"/>
              <a:sym typeface="Avenir"/>
            </a:endParaRPr>
          </a:p>
          <a:p>
            <a:pPr marL="0" marR="0" lvl="0" indent="0" algn="ctr" rtl="0">
              <a:lnSpc>
                <a:spcPct val="100000"/>
              </a:lnSpc>
              <a:spcBef>
                <a:spcPts val="0"/>
              </a:spcBef>
              <a:spcAft>
                <a:spcPts val="0"/>
              </a:spcAft>
              <a:buClr>
                <a:srgbClr val="000000"/>
              </a:buClr>
              <a:buSzPts val="2100"/>
              <a:buFont typeface="Arial"/>
              <a:buNone/>
            </a:pPr>
            <a:r>
              <a:rPr lang="en-ZA" sz="2100" b="1">
                <a:solidFill>
                  <a:srgbClr val="00FFFF"/>
                </a:solidFill>
                <a:latin typeface="Avenir"/>
                <a:ea typeface="Avenir"/>
                <a:cs typeface="Avenir"/>
                <a:sym typeface="Avenir"/>
              </a:rPr>
              <a:t>to care for your psychological well-being?</a:t>
            </a:r>
            <a:endParaRPr sz="2100" b="1">
              <a:solidFill>
                <a:srgbClr val="00FFFF"/>
              </a:solidFill>
              <a:latin typeface="Avenir"/>
              <a:ea typeface="Avenir"/>
              <a:cs typeface="Avenir"/>
              <a:sym typeface="Avenir"/>
            </a:endParaRPr>
          </a:p>
          <a:p>
            <a:pPr marL="0" marR="0" lvl="0" indent="0" algn="ctr" rtl="0">
              <a:lnSpc>
                <a:spcPct val="100000"/>
              </a:lnSpc>
              <a:spcBef>
                <a:spcPts val="0"/>
              </a:spcBef>
              <a:spcAft>
                <a:spcPts val="0"/>
              </a:spcAft>
              <a:buClr>
                <a:srgbClr val="000000"/>
              </a:buClr>
              <a:buSzPts val="2100"/>
              <a:buFont typeface="Arial"/>
              <a:buNone/>
            </a:pPr>
            <a:endParaRPr sz="2100" b="1">
              <a:solidFill>
                <a:srgbClr val="00FF00"/>
              </a:solidFill>
              <a:latin typeface="Avenir"/>
              <a:ea typeface="Avenir"/>
              <a:cs typeface="Avenir"/>
              <a:sym typeface="Avenir"/>
            </a:endParaRPr>
          </a:p>
          <a:p>
            <a:pPr marL="0" marR="0" lvl="0" indent="0" algn="ctr" rtl="0">
              <a:lnSpc>
                <a:spcPct val="100000"/>
              </a:lnSpc>
              <a:spcBef>
                <a:spcPts val="0"/>
              </a:spcBef>
              <a:spcAft>
                <a:spcPts val="0"/>
              </a:spcAft>
              <a:buClr>
                <a:srgbClr val="000000"/>
              </a:buClr>
              <a:buSzPts val="2100"/>
              <a:buFont typeface="Arial"/>
              <a:buNone/>
            </a:pPr>
            <a:r>
              <a:rPr lang="en-ZA" sz="2100" b="1">
                <a:solidFill>
                  <a:schemeClr val="lt1"/>
                </a:solidFill>
                <a:latin typeface="Avenir"/>
                <a:ea typeface="Avenir"/>
                <a:cs typeface="Avenir"/>
                <a:sym typeface="Avenir"/>
              </a:rPr>
              <a:t>A deep breath that helps you feel better?</a:t>
            </a:r>
            <a:endParaRPr sz="2100" b="1">
              <a:solidFill>
                <a:schemeClr val="lt1"/>
              </a:solidFill>
              <a:latin typeface="Avenir"/>
              <a:ea typeface="Avenir"/>
              <a:cs typeface="Avenir"/>
              <a:sym typeface="Avenir"/>
            </a:endParaRPr>
          </a:p>
          <a:p>
            <a:pPr marL="0" marR="0" lvl="0" indent="0" algn="ctr" rtl="0">
              <a:lnSpc>
                <a:spcPct val="100000"/>
              </a:lnSpc>
              <a:spcBef>
                <a:spcPts val="0"/>
              </a:spcBef>
              <a:spcAft>
                <a:spcPts val="0"/>
              </a:spcAft>
              <a:buClr>
                <a:srgbClr val="000000"/>
              </a:buClr>
              <a:buSzPts val="2100"/>
              <a:buFont typeface="Arial"/>
              <a:buNone/>
            </a:pPr>
            <a:endParaRPr sz="2100" b="1">
              <a:solidFill>
                <a:schemeClr val="lt1"/>
              </a:solidFill>
              <a:latin typeface="Avenir"/>
              <a:ea typeface="Avenir"/>
              <a:cs typeface="Avenir"/>
              <a:sym typeface="Avenir"/>
            </a:endParaRPr>
          </a:p>
          <a:p>
            <a:pPr marL="0" marR="0" lvl="0" indent="0" algn="ctr" rtl="0">
              <a:lnSpc>
                <a:spcPct val="100000"/>
              </a:lnSpc>
              <a:spcBef>
                <a:spcPts val="0"/>
              </a:spcBef>
              <a:spcAft>
                <a:spcPts val="0"/>
              </a:spcAft>
              <a:buClr>
                <a:srgbClr val="000000"/>
              </a:buClr>
              <a:buSzPts val="2100"/>
              <a:buFont typeface="Arial"/>
              <a:buNone/>
            </a:pPr>
            <a:r>
              <a:rPr lang="en-ZA" sz="2100" b="1">
                <a:solidFill>
                  <a:schemeClr val="lt1"/>
                </a:solidFill>
                <a:latin typeface="Avenir"/>
                <a:ea typeface="Avenir"/>
                <a:cs typeface="Avenir"/>
                <a:sym typeface="Avenir"/>
              </a:rPr>
              <a:t>A gesture to care for your team?</a:t>
            </a:r>
            <a:endParaRPr sz="2100" b="1">
              <a:solidFill>
                <a:schemeClr val="lt1"/>
              </a:solidFill>
              <a:latin typeface="Avenir"/>
              <a:ea typeface="Avenir"/>
              <a:cs typeface="Avenir"/>
              <a:sym typeface="Avenir"/>
            </a:endParaRPr>
          </a:p>
          <a:p>
            <a:pPr marL="0" marR="0" lvl="0" indent="0" algn="ctr" rtl="0">
              <a:lnSpc>
                <a:spcPct val="100000"/>
              </a:lnSpc>
              <a:spcBef>
                <a:spcPts val="0"/>
              </a:spcBef>
              <a:spcAft>
                <a:spcPts val="0"/>
              </a:spcAft>
              <a:buClr>
                <a:srgbClr val="000000"/>
              </a:buClr>
              <a:buSzPts val="2100"/>
              <a:buFont typeface="Arial"/>
              <a:buNone/>
            </a:pPr>
            <a:endParaRPr sz="2100" b="1">
              <a:solidFill>
                <a:schemeClr val="lt1"/>
              </a:solidFill>
              <a:latin typeface="Avenir"/>
              <a:ea typeface="Avenir"/>
              <a:cs typeface="Avenir"/>
              <a:sym typeface="Avenir"/>
            </a:endParaRPr>
          </a:p>
          <a:p>
            <a:pPr marL="0" marR="0" lvl="0" indent="0" algn="ctr" rtl="0">
              <a:lnSpc>
                <a:spcPct val="100000"/>
              </a:lnSpc>
              <a:spcBef>
                <a:spcPts val="0"/>
              </a:spcBef>
              <a:spcAft>
                <a:spcPts val="0"/>
              </a:spcAft>
              <a:buClr>
                <a:srgbClr val="000000"/>
              </a:buClr>
              <a:buSzPts val="2100"/>
              <a:buFont typeface="Arial"/>
              <a:buNone/>
            </a:pPr>
            <a:r>
              <a:rPr lang="en-ZA" sz="2100" b="1">
                <a:solidFill>
                  <a:schemeClr val="lt1"/>
                </a:solidFill>
                <a:latin typeface="Avenir"/>
                <a:ea typeface="Avenir"/>
                <a:cs typeface="Avenir"/>
                <a:sym typeface="Avenir"/>
              </a:rPr>
              <a:t>A clear vision for what you want?</a:t>
            </a:r>
            <a:endParaRPr sz="2100" b="1">
              <a:solidFill>
                <a:schemeClr val="lt1"/>
              </a:solidFill>
              <a:latin typeface="Avenir"/>
              <a:ea typeface="Avenir"/>
              <a:cs typeface="Avenir"/>
              <a:sym typeface="Avenir"/>
            </a:endParaRPr>
          </a:p>
          <a:p>
            <a:pPr marL="0" marR="0" lvl="0" indent="0" algn="ctr" rtl="0">
              <a:lnSpc>
                <a:spcPct val="100000"/>
              </a:lnSpc>
              <a:spcBef>
                <a:spcPts val="0"/>
              </a:spcBef>
              <a:spcAft>
                <a:spcPts val="0"/>
              </a:spcAft>
              <a:buClr>
                <a:srgbClr val="000000"/>
              </a:buClr>
              <a:buSzPts val="2100"/>
              <a:buFont typeface="Arial"/>
              <a:buNone/>
            </a:pPr>
            <a:endParaRPr sz="2100" b="1">
              <a:solidFill>
                <a:srgbClr val="00FF00"/>
              </a:solidFill>
              <a:latin typeface="Avenir"/>
              <a:ea typeface="Avenir"/>
              <a:cs typeface="Avenir"/>
              <a:sym typeface="Aveni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1478b6780ad_0_1"/>
          <p:cNvSpPr/>
          <p:nvPr/>
        </p:nvSpPr>
        <p:spPr>
          <a:xfrm>
            <a:off x="0" y="0"/>
            <a:ext cx="12192000" cy="6865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500">
              <a:solidFill>
                <a:schemeClr val="lt1"/>
              </a:solidFill>
              <a:latin typeface="Calibri"/>
              <a:ea typeface="Calibri"/>
              <a:cs typeface="Calibri"/>
              <a:sym typeface="Calibri"/>
            </a:endParaRPr>
          </a:p>
        </p:txBody>
      </p:sp>
      <p:sp>
        <p:nvSpPr>
          <p:cNvPr id="221" name="Google Shape;221;g1478b6780ad_0_1"/>
          <p:cNvSpPr txBox="1"/>
          <p:nvPr/>
        </p:nvSpPr>
        <p:spPr>
          <a:xfrm>
            <a:off x="4150900" y="1675825"/>
            <a:ext cx="466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ZA">
                <a:latin typeface="Calibri"/>
                <a:ea typeface="Calibri"/>
                <a:cs typeface="Calibri"/>
                <a:sym typeface="Calibri"/>
              </a:rPr>
              <a:t>The </a:t>
            </a:r>
            <a:endParaRPr>
              <a:latin typeface="Calibri"/>
              <a:ea typeface="Calibri"/>
              <a:cs typeface="Calibri"/>
              <a:sym typeface="Calibri"/>
            </a:endParaRPr>
          </a:p>
        </p:txBody>
      </p:sp>
      <p:sp>
        <p:nvSpPr>
          <p:cNvPr id="222" name="Google Shape;222;g1478b6780ad_0_1"/>
          <p:cNvSpPr txBox="1"/>
          <p:nvPr/>
        </p:nvSpPr>
        <p:spPr>
          <a:xfrm>
            <a:off x="636000" y="2958950"/>
            <a:ext cx="1092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i="1">
              <a:solidFill>
                <a:srgbClr val="00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143ea2df97c_0_7"/>
          <p:cNvSpPr/>
          <p:nvPr/>
        </p:nvSpPr>
        <p:spPr>
          <a:xfrm>
            <a:off x="0" y="0"/>
            <a:ext cx="12192000" cy="6865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ZA" sz="2500">
                <a:solidFill>
                  <a:srgbClr val="00FFFF"/>
                </a:solidFill>
                <a:latin typeface="Calibri"/>
                <a:ea typeface="Calibri"/>
                <a:cs typeface="Calibri"/>
                <a:sym typeface="Calibri"/>
              </a:rPr>
              <a:t>Agenda</a:t>
            </a:r>
            <a:endParaRPr sz="2500">
              <a:solidFill>
                <a:srgbClr val="00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2500">
              <a:solidFill>
                <a:srgbClr val="00FFFF"/>
              </a:solidFill>
              <a:latin typeface="Calibri"/>
              <a:ea typeface="Calibri"/>
              <a:cs typeface="Calibri"/>
              <a:sym typeface="Calibri"/>
            </a:endParaRPr>
          </a:p>
          <a:p>
            <a:pPr marL="3200400" lvl="0" indent="-387350" algn="l" rtl="0">
              <a:spcBef>
                <a:spcPts val="0"/>
              </a:spcBef>
              <a:spcAft>
                <a:spcPts val="0"/>
              </a:spcAft>
              <a:buClr>
                <a:schemeClr val="lt1"/>
              </a:buClr>
              <a:buSzPts val="2500"/>
              <a:buFont typeface="Calibri"/>
              <a:buChar char="●"/>
            </a:pPr>
            <a:r>
              <a:rPr lang="en-ZA" sz="2500">
                <a:solidFill>
                  <a:schemeClr val="lt1"/>
                </a:solidFill>
                <a:latin typeface="Calibri"/>
                <a:ea typeface="Calibri"/>
                <a:cs typeface="Calibri"/>
                <a:sym typeface="Calibri"/>
              </a:rPr>
              <a:t>Share our experience and observations</a:t>
            </a:r>
            <a:endParaRPr sz="2500">
              <a:solidFill>
                <a:schemeClr val="lt1"/>
              </a:solidFill>
              <a:latin typeface="Calibri"/>
              <a:ea typeface="Calibri"/>
              <a:cs typeface="Calibri"/>
              <a:sym typeface="Calibri"/>
            </a:endParaRPr>
          </a:p>
          <a:p>
            <a:pPr marL="3200400" lvl="0" indent="-387350" algn="l" rtl="0">
              <a:spcBef>
                <a:spcPts val="0"/>
              </a:spcBef>
              <a:spcAft>
                <a:spcPts val="0"/>
              </a:spcAft>
              <a:buClr>
                <a:schemeClr val="lt1"/>
              </a:buClr>
              <a:buSzPts val="2500"/>
              <a:buFont typeface="Calibri"/>
              <a:buChar char="●"/>
            </a:pPr>
            <a:r>
              <a:rPr lang="en-ZA" sz="2500">
                <a:solidFill>
                  <a:schemeClr val="lt1"/>
                </a:solidFill>
                <a:latin typeface="Calibri"/>
                <a:ea typeface="Calibri"/>
                <a:cs typeface="Calibri"/>
                <a:sym typeface="Calibri"/>
              </a:rPr>
              <a:t>Invite open discussion</a:t>
            </a:r>
            <a:endParaRPr sz="2500">
              <a:solidFill>
                <a:schemeClr val="lt1"/>
              </a:solidFill>
              <a:latin typeface="Calibri"/>
              <a:ea typeface="Calibri"/>
              <a:cs typeface="Calibri"/>
              <a:sym typeface="Calibri"/>
            </a:endParaRPr>
          </a:p>
          <a:p>
            <a:pPr marL="3200400" lvl="0" indent="-387350" algn="l" rtl="0">
              <a:spcBef>
                <a:spcPts val="0"/>
              </a:spcBef>
              <a:spcAft>
                <a:spcPts val="0"/>
              </a:spcAft>
              <a:buClr>
                <a:schemeClr val="lt1"/>
              </a:buClr>
              <a:buSzPts val="2500"/>
              <a:buFont typeface="Calibri"/>
              <a:buChar char="●"/>
            </a:pPr>
            <a:r>
              <a:rPr lang="en-ZA" sz="2500">
                <a:solidFill>
                  <a:schemeClr val="lt1"/>
                </a:solidFill>
                <a:latin typeface="Calibri"/>
                <a:ea typeface="Calibri"/>
                <a:cs typeface="Calibri"/>
                <a:sym typeface="Calibri"/>
              </a:rPr>
              <a:t>Introduce questions and tools for exploration</a:t>
            </a:r>
            <a:endParaRPr sz="250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25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143ea2df97c_0_20"/>
          <p:cNvSpPr/>
          <p:nvPr/>
        </p:nvSpPr>
        <p:spPr>
          <a:xfrm>
            <a:off x="0" y="0"/>
            <a:ext cx="12192000" cy="6865500"/>
          </a:xfrm>
          <a:prstGeom prst="rect">
            <a:avLst/>
          </a:prstGeom>
          <a:solidFill>
            <a:schemeClr val="dk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250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2500">
              <a:solidFill>
                <a:schemeClr val="lt1"/>
              </a:solidFill>
              <a:latin typeface="Calibri"/>
              <a:ea typeface="Calibri"/>
              <a:cs typeface="Calibri"/>
              <a:sym typeface="Calibri"/>
            </a:endParaRPr>
          </a:p>
        </p:txBody>
      </p:sp>
      <p:pic>
        <p:nvPicPr>
          <p:cNvPr id="101" name="Google Shape;101;g143ea2df97c_0_20"/>
          <p:cNvPicPr preferRelativeResize="0"/>
          <p:nvPr/>
        </p:nvPicPr>
        <p:blipFill rotWithShape="1">
          <a:blip r:embed="rId3">
            <a:alphaModFix/>
          </a:blip>
          <a:srcRect b="28647"/>
          <a:stretch/>
        </p:blipFill>
        <p:spPr>
          <a:xfrm>
            <a:off x="8522575" y="1378223"/>
            <a:ext cx="2304001" cy="2304000"/>
          </a:xfrm>
          <a:prstGeom prst="rect">
            <a:avLst/>
          </a:prstGeom>
          <a:noFill/>
          <a:ln w="38100" cap="flat" cmpd="sng">
            <a:solidFill>
              <a:srgbClr val="00FFFF"/>
            </a:solidFill>
            <a:prstDash val="solid"/>
            <a:round/>
            <a:headEnd type="none" w="sm" len="sm"/>
            <a:tailEnd type="none" w="sm" len="sm"/>
          </a:ln>
        </p:spPr>
      </p:pic>
      <p:sp>
        <p:nvSpPr>
          <p:cNvPr id="102" name="Google Shape;102;g143ea2df97c_0_20"/>
          <p:cNvSpPr txBox="1"/>
          <p:nvPr/>
        </p:nvSpPr>
        <p:spPr>
          <a:xfrm>
            <a:off x="8522575" y="3933092"/>
            <a:ext cx="31182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ZA" sz="1800">
                <a:solidFill>
                  <a:schemeClr val="lt1"/>
                </a:solidFill>
                <a:latin typeface="Calibri"/>
                <a:ea typeface="Calibri"/>
                <a:cs typeface="Calibri"/>
                <a:sym typeface="Calibri"/>
              </a:rPr>
              <a:t>Laura Groen</a:t>
            </a:r>
            <a:endParaRPr sz="1800">
              <a:solidFill>
                <a:schemeClr val="lt1"/>
              </a:solidFill>
              <a:latin typeface="Calibri"/>
              <a:ea typeface="Calibri"/>
              <a:cs typeface="Calibri"/>
              <a:sym typeface="Calibri"/>
            </a:endParaRPr>
          </a:p>
          <a:p>
            <a:pPr marL="0" lvl="0" indent="0" algn="l" rtl="0">
              <a:spcBef>
                <a:spcPts val="0"/>
              </a:spcBef>
              <a:spcAft>
                <a:spcPts val="0"/>
              </a:spcAft>
              <a:buNone/>
            </a:pPr>
            <a:r>
              <a:rPr lang="en-ZA" sz="1800">
                <a:solidFill>
                  <a:schemeClr val="lt1"/>
                </a:solidFill>
                <a:latin typeface="Calibri"/>
                <a:ea typeface="Calibri"/>
                <a:cs typeface="Calibri"/>
                <a:sym typeface="Calibri"/>
              </a:rPr>
              <a:t>Novus Global</a:t>
            </a:r>
            <a:endParaRPr sz="1800">
              <a:solidFill>
                <a:schemeClr val="lt1"/>
              </a:solidFill>
              <a:latin typeface="Calibri"/>
              <a:ea typeface="Calibri"/>
              <a:cs typeface="Calibri"/>
              <a:sym typeface="Calibri"/>
            </a:endParaRPr>
          </a:p>
          <a:p>
            <a:pPr marL="0" lvl="0" indent="0" algn="l" rtl="0">
              <a:spcBef>
                <a:spcPts val="0"/>
              </a:spcBef>
              <a:spcAft>
                <a:spcPts val="0"/>
              </a:spcAft>
              <a:buNone/>
            </a:pPr>
            <a:r>
              <a:rPr lang="en-ZA" sz="1800">
                <a:solidFill>
                  <a:schemeClr val="lt1"/>
                </a:solidFill>
                <a:latin typeface="Calibri"/>
                <a:ea typeface="Calibri"/>
                <a:cs typeface="Calibri"/>
                <a:sym typeface="Calibri"/>
              </a:rPr>
              <a:t>Lawyer, Executive Coach to Lawyers</a:t>
            </a:r>
            <a:endParaRPr sz="1800">
              <a:solidFill>
                <a:schemeClr val="lt1"/>
              </a:solidFill>
              <a:latin typeface="Calibri"/>
              <a:ea typeface="Calibri"/>
              <a:cs typeface="Calibri"/>
              <a:sym typeface="Calibri"/>
            </a:endParaRPr>
          </a:p>
        </p:txBody>
      </p:sp>
      <p:sp>
        <p:nvSpPr>
          <p:cNvPr id="103" name="Google Shape;103;g143ea2df97c_0_20"/>
          <p:cNvSpPr txBox="1"/>
          <p:nvPr/>
        </p:nvSpPr>
        <p:spPr>
          <a:xfrm>
            <a:off x="1134375" y="3933092"/>
            <a:ext cx="3118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ZA" sz="1800">
                <a:solidFill>
                  <a:schemeClr val="lt1"/>
                </a:solidFill>
                <a:latin typeface="Calibri"/>
                <a:ea typeface="Calibri"/>
                <a:cs typeface="Calibri"/>
                <a:sym typeface="Calibri"/>
              </a:rPr>
              <a:t>Andrew Lillie</a:t>
            </a:r>
            <a:endParaRPr sz="1800">
              <a:solidFill>
                <a:schemeClr val="lt1"/>
              </a:solidFill>
              <a:latin typeface="Calibri"/>
              <a:ea typeface="Calibri"/>
              <a:cs typeface="Calibri"/>
              <a:sym typeface="Calibri"/>
            </a:endParaRPr>
          </a:p>
          <a:p>
            <a:pPr marL="0" lvl="0" indent="0" algn="l" rtl="0">
              <a:spcBef>
                <a:spcPts val="0"/>
              </a:spcBef>
              <a:spcAft>
                <a:spcPts val="0"/>
              </a:spcAft>
              <a:buNone/>
            </a:pPr>
            <a:r>
              <a:rPr lang="en-ZA" sz="1800">
                <a:solidFill>
                  <a:schemeClr val="lt1"/>
                </a:solidFill>
                <a:latin typeface="Calibri"/>
                <a:ea typeface="Calibri"/>
                <a:cs typeface="Calibri"/>
                <a:sym typeface="Calibri"/>
              </a:rPr>
              <a:t>Holland &amp; Hart Partner</a:t>
            </a:r>
            <a:endParaRPr sz="1800">
              <a:solidFill>
                <a:schemeClr val="lt1"/>
              </a:solidFill>
              <a:latin typeface="Calibri"/>
              <a:ea typeface="Calibri"/>
              <a:cs typeface="Calibri"/>
              <a:sym typeface="Calibri"/>
            </a:endParaRPr>
          </a:p>
        </p:txBody>
      </p:sp>
      <p:sp>
        <p:nvSpPr>
          <p:cNvPr id="104" name="Google Shape;104;g143ea2df97c_0_20"/>
          <p:cNvSpPr txBox="1"/>
          <p:nvPr/>
        </p:nvSpPr>
        <p:spPr>
          <a:xfrm>
            <a:off x="4872050" y="3933092"/>
            <a:ext cx="3118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ZA" sz="1800">
                <a:solidFill>
                  <a:schemeClr val="lt1"/>
                </a:solidFill>
                <a:latin typeface="Calibri"/>
                <a:ea typeface="Calibri"/>
                <a:cs typeface="Calibri"/>
                <a:sym typeface="Calibri"/>
              </a:rPr>
              <a:t>Elizabeth Titus</a:t>
            </a:r>
            <a:endParaRPr sz="1800">
              <a:solidFill>
                <a:schemeClr val="lt1"/>
              </a:solidFill>
              <a:latin typeface="Calibri"/>
              <a:ea typeface="Calibri"/>
              <a:cs typeface="Calibri"/>
              <a:sym typeface="Calibri"/>
            </a:endParaRPr>
          </a:p>
          <a:p>
            <a:pPr marL="0" lvl="0" indent="0" algn="l" rtl="0">
              <a:spcBef>
                <a:spcPts val="0"/>
              </a:spcBef>
              <a:spcAft>
                <a:spcPts val="0"/>
              </a:spcAft>
              <a:buNone/>
            </a:pPr>
            <a:r>
              <a:rPr lang="en-ZA" sz="1800">
                <a:solidFill>
                  <a:schemeClr val="lt1"/>
                </a:solidFill>
                <a:latin typeface="Calibri"/>
                <a:ea typeface="Calibri"/>
                <a:cs typeface="Calibri"/>
                <a:sym typeface="Calibri"/>
              </a:rPr>
              <a:t>Holland &amp; Hart Partner</a:t>
            </a:r>
            <a:endParaRPr sz="1800">
              <a:solidFill>
                <a:schemeClr val="lt1"/>
              </a:solidFill>
              <a:latin typeface="Calibri"/>
              <a:ea typeface="Calibri"/>
              <a:cs typeface="Calibri"/>
              <a:sym typeface="Calibri"/>
            </a:endParaRPr>
          </a:p>
        </p:txBody>
      </p:sp>
      <p:pic>
        <p:nvPicPr>
          <p:cNvPr id="105" name="Google Shape;105;g143ea2df97c_0_20"/>
          <p:cNvPicPr preferRelativeResize="0"/>
          <p:nvPr/>
        </p:nvPicPr>
        <p:blipFill>
          <a:blip r:embed="rId4">
            <a:alphaModFix/>
          </a:blip>
          <a:stretch>
            <a:fillRect/>
          </a:stretch>
        </p:blipFill>
        <p:spPr>
          <a:xfrm>
            <a:off x="4872038" y="1419225"/>
            <a:ext cx="2304000" cy="2304000"/>
          </a:xfrm>
          <a:prstGeom prst="rect">
            <a:avLst/>
          </a:prstGeom>
          <a:noFill/>
          <a:ln w="38100" cap="flat" cmpd="sng">
            <a:solidFill>
              <a:srgbClr val="00FFFF"/>
            </a:solidFill>
            <a:prstDash val="solid"/>
            <a:round/>
            <a:headEnd type="none" w="sm" len="sm"/>
            <a:tailEnd type="none" w="sm" len="sm"/>
          </a:ln>
        </p:spPr>
      </p:pic>
      <p:pic>
        <p:nvPicPr>
          <p:cNvPr id="106" name="Google Shape;106;g143ea2df97c_0_20"/>
          <p:cNvPicPr preferRelativeResize="0"/>
          <p:nvPr/>
        </p:nvPicPr>
        <p:blipFill>
          <a:blip r:embed="rId5">
            <a:alphaModFix/>
          </a:blip>
          <a:stretch>
            <a:fillRect/>
          </a:stretch>
        </p:blipFill>
        <p:spPr>
          <a:xfrm>
            <a:off x="1134363" y="1495425"/>
            <a:ext cx="2304000" cy="2304000"/>
          </a:xfrm>
          <a:prstGeom prst="rect">
            <a:avLst/>
          </a:prstGeom>
          <a:noFill/>
          <a:ln w="38100" cap="flat" cmpd="sng">
            <a:solidFill>
              <a:srgbClr val="00FFFF"/>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14548aea3b1_0_6"/>
          <p:cNvSpPr/>
          <p:nvPr/>
        </p:nvSpPr>
        <p:spPr>
          <a:xfrm>
            <a:off x="0" y="0"/>
            <a:ext cx="12192000" cy="6865500"/>
          </a:xfrm>
          <a:prstGeom prst="rect">
            <a:avLst/>
          </a:prstGeom>
          <a:solidFill>
            <a:schemeClr val="dk1"/>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ZA" sz="3000" i="1">
                <a:solidFill>
                  <a:schemeClr val="lt1"/>
                </a:solidFill>
                <a:latin typeface="Calibri"/>
                <a:ea typeface="Calibri"/>
                <a:cs typeface="Calibri"/>
                <a:sym typeface="Calibri"/>
              </a:rPr>
              <a:t>Common Psychological Challenges of the Profession</a:t>
            </a:r>
            <a:endParaRPr sz="3000" i="1">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25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ga4d477c934_0_84"/>
          <p:cNvPicPr preferRelativeResize="0"/>
          <p:nvPr/>
        </p:nvPicPr>
        <p:blipFill rotWithShape="1">
          <a:blip r:embed="rId3">
            <a:alphaModFix/>
          </a:blip>
          <a:srcRect/>
          <a:stretch/>
        </p:blipFill>
        <p:spPr>
          <a:xfrm>
            <a:off x="3522075" y="5762163"/>
            <a:ext cx="1018879" cy="618606"/>
          </a:xfrm>
          <a:prstGeom prst="rect">
            <a:avLst/>
          </a:prstGeom>
          <a:noFill/>
          <a:ln>
            <a:noFill/>
          </a:ln>
        </p:spPr>
      </p:pic>
      <p:sp>
        <p:nvSpPr>
          <p:cNvPr id="118" name="Google Shape;118;ga4d477c934_0_84"/>
          <p:cNvSpPr/>
          <p:nvPr/>
        </p:nvSpPr>
        <p:spPr>
          <a:xfrm>
            <a:off x="0" y="0"/>
            <a:ext cx="125091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800" b="0" i="0" u="none" strike="noStrike" cap="none">
              <a:solidFill>
                <a:schemeClr val="lt1"/>
              </a:solidFill>
              <a:latin typeface="Calibri"/>
              <a:ea typeface="Calibri"/>
              <a:cs typeface="Calibri"/>
              <a:sym typeface="Calibri"/>
            </a:endParaRPr>
          </a:p>
        </p:txBody>
      </p:sp>
      <p:pic>
        <p:nvPicPr>
          <p:cNvPr id="119" name="Google Shape;119;ga4d477c934_0_84" descr="Stairway to nowhere, an art print by Gabriel Guerrero - INPRNT"/>
          <p:cNvPicPr preferRelativeResize="0"/>
          <p:nvPr/>
        </p:nvPicPr>
        <p:blipFill>
          <a:blip r:embed="rId4">
            <a:alphaModFix/>
          </a:blip>
          <a:stretch>
            <a:fillRect/>
          </a:stretch>
        </p:blipFill>
        <p:spPr>
          <a:xfrm>
            <a:off x="4963550" y="2549750"/>
            <a:ext cx="2264900" cy="2831125"/>
          </a:xfrm>
          <a:prstGeom prst="rect">
            <a:avLst/>
          </a:prstGeom>
          <a:noFill/>
          <a:ln>
            <a:noFill/>
          </a:ln>
        </p:spPr>
      </p:pic>
      <p:sp>
        <p:nvSpPr>
          <p:cNvPr id="120" name="Google Shape;120;ga4d477c934_0_84"/>
          <p:cNvSpPr txBox="1"/>
          <p:nvPr/>
        </p:nvSpPr>
        <p:spPr>
          <a:xfrm>
            <a:off x="794550" y="754050"/>
            <a:ext cx="109200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800"/>
              <a:buFont typeface="Arial"/>
              <a:buNone/>
            </a:pPr>
            <a:r>
              <a:rPr lang="en-ZA" sz="2800" i="1">
                <a:solidFill>
                  <a:schemeClr val="accent2"/>
                </a:solidFill>
                <a:latin typeface="Calibri"/>
                <a:ea typeface="Calibri"/>
                <a:cs typeface="Calibri"/>
                <a:sym typeface="Calibri"/>
              </a:rPr>
              <a:t>We are classic high performers: simultaneously stressed and bored.</a:t>
            </a:r>
            <a:endParaRPr sz="2800" i="1">
              <a:solidFill>
                <a:schemeClr val="accent2"/>
              </a:solidFill>
              <a:latin typeface="Calibri"/>
              <a:ea typeface="Calibri"/>
              <a:cs typeface="Calibri"/>
              <a:sym typeface="Calibri"/>
            </a:endParaRPr>
          </a:p>
          <a:p>
            <a:pPr marL="0" lvl="0" indent="0" algn="ctr" rtl="0">
              <a:spcBef>
                <a:spcPts val="0"/>
              </a:spcBef>
              <a:spcAft>
                <a:spcPts val="0"/>
              </a:spcAft>
              <a:buNone/>
            </a:pPr>
            <a:endParaRPr i="1">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g143ea2df97c_0_35"/>
          <p:cNvPicPr preferRelativeResize="0"/>
          <p:nvPr/>
        </p:nvPicPr>
        <p:blipFill rotWithShape="1">
          <a:blip r:embed="rId3">
            <a:alphaModFix/>
          </a:blip>
          <a:srcRect/>
          <a:stretch/>
        </p:blipFill>
        <p:spPr>
          <a:xfrm>
            <a:off x="3522075" y="5762163"/>
            <a:ext cx="1018879" cy="618606"/>
          </a:xfrm>
          <a:prstGeom prst="rect">
            <a:avLst/>
          </a:prstGeom>
          <a:noFill/>
          <a:ln>
            <a:noFill/>
          </a:ln>
        </p:spPr>
      </p:pic>
      <p:sp>
        <p:nvSpPr>
          <p:cNvPr id="127" name="Google Shape;127;g143ea2df97c_0_35"/>
          <p:cNvSpPr/>
          <p:nvPr/>
        </p:nvSpPr>
        <p:spPr>
          <a:xfrm>
            <a:off x="0" y="0"/>
            <a:ext cx="12509100" cy="6858000"/>
          </a:xfrm>
          <a:prstGeom prst="rect">
            <a:avLst/>
          </a:prstGeom>
          <a:solidFill>
            <a:schemeClr val="dk1"/>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800"/>
              <a:buFont typeface="Arial"/>
              <a:buNone/>
            </a:pPr>
            <a:r>
              <a:rPr lang="en-ZA" sz="2800" i="1">
                <a:solidFill>
                  <a:schemeClr val="accent2"/>
                </a:solidFill>
                <a:latin typeface="Calibri"/>
                <a:ea typeface="Calibri"/>
                <a:cs typeface="Calibri"/>
                <a:sym typeface="Calibri"/>
              </a:rPr>
              <a:t>Our stories limit us.</a:t>
            </a:r>
            <a:endParaRPr sz="2800" i="1">
              <a:solidFill>
                <a:schemeClr val="accent2"/>
              </a:solidFill>
              <a:latin typeface="Calibri"/>
              <a:ea typeface="Calibri"/>
              <a:cs typeface="Calibri"/>
              <a:sym typeface="Calibri"/>
            </a:endParaRPr>
          </a:p>
          <a:p>
            <a:pPr marL="0" lvl="0" indent="0" algn="ctr" rtl="0">
              <a:spcBef>
                <a:spcPts val="0"/>
              </a:spcBef>
              <a:spcAft>
                <a:spcPts val="0"/>
              </a:spcAft>
              <a:buNone/>
            </a:pPr>
            <a:endParaRPr i="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2800">
              <a:solidFill>
                <a:schemeClr val="lt1"/>
              </a:solidFill>
              <a:latin typeface="Calibri"/>
              <a:ea typeface="Calibri"/>
              <a:cs typeface="Calibri"/>
              <a:sym typeface="Calibri"/>
            </a:endParaRPr>
          </a:p>
          <a:p>
            <a:pPr marL="2286000" lvl="0" indent="-374650" algn="l" rtl="0">
              <a:spcBef>
                <a:spcPts val="0"/>
              </a:spcBef>
              <a:spcAft>
                <a:spcPts val="0"/>
              </a:spcAft>
              <a:buClr>
                <a:schemeClr val="lt1"/>
              </a:buClr>
              <a:buSzPts val="2300"/>
              <a:buFont typeface="Calibri"/>
              <a:buChar char="●"/>
            </a:pPr>
            <a:r>
              <a:rPr lang="en-ZA" sz="2300">
                <a:solidFill>
                  <a:schemeClr val="lt1"/>
                </a:solidFill>
                <a:latin typeface="Calibri"/>
                <a:ea typeface="Calibri"/>
                <a:cs typeface="Calibri"/>
                <a:sym typeface="Calibri"/>
              </a:rPr>
              <a:t>I have no control over my schedule.</a:t>
            </a:r>
            <a:endParaRPr sz="2300">
              <a:solidFill>
                <a:schemeClr val="lt1"/>
              </a:solidFill>
              <a:latin typeface="Calibri"/>
              <a:ea typeface="Calibri"/>
              <a:cs typeface="Calibri"/>
              <a:sym typeface="Calibri"/>
            </a:endParaRPr>
          </a:p>
          <a:p>
            <a:pPr marL="2286000" lvl="0" indent="-374650" algn="l" rtl="0">
              <a:spcBef>
                <a:spcPts val="0"/>
              </a:spcBef>
              <a:spcAft>
                <a:spcPts val="0"/>
              </a:spcAft>
              <a:buClr>
                <a:schemeClr val="lt1"/>
              </a:buClr>
              <a:buSzPts val="2300"/>
              <a:buFont typeface="Calibri"/>
              <a:buChar char="●"/>
            </a:pPr>
            <a:r>
              <a:rPr lang="en-ZA" sz="2300">
                <a:solidFill>
                  <a:schemeClr val="lt1"/>
                </a:solidFill>
                <a:latin typeface="Calibri"/>
                <a:ea typeface="Calibri"/>
                <a:cs typeface="Calibri"/>
                <a:sym typeface="Calibri"/>
              </a:rPr>
              <a:t>My life is dictated by the wants/needs of the partner/client.</a:t>
            </a:r>
            <a:endParaRPr sz="2300">
              <a:solidFill>
                <a:schemeClr val="lt1"/>
              </a:solidFill>
              <a:latin typeface="Calibri"/>
              <a:ea typeface="Calibri"/>
              <a:cs typeface="Calibri"/>
              <a:sym typeface="Calibri"/>
            </a:endParaRPr>
          </a:p>
          <a:p>
            <a:pPr marL="2286000" lvl="0" indent="-374650" algn="l" rtl="0">
              <a:spcBef>
                <a:spcPts val="0"/>
              </a:spcBef>
              <a:spcAft>
                <a:spcPts val="0"/>
              </a:spcAft>
              <a:buClr>
                <a:schemeClr val="lt1"/>
              </a:buClr>
              <a:buSzPts val="2300"/>
              <a:buFont typeface="Calibri"/>
              <a:buChar char="●"/>
            </a:pPr>
            <a:r>
              <a:rPr lang="en-ZA" sz="2300">
                <a:solidFill>
                  <a:schemeClr val="lt1"/>
                </a:solidFill>
                <a:latin typeface="Calibri"/>
                <a:ea typeface="Calibri"/>
                <a:cs typeface="Calibri"/>
                <a:sym typeface="Calibri"/>
              </a:rPr>
              <a:t>No one “likes” being a lawyer.</a:t>
            </a:r>
            <a:endParaRPr sz="2300">
              <a:solidFill>
                <a:schemeClr val="lt1"/>
              </a:solidFill>
              <a:latin typeface="Calibri"/>
              <a:ea typeface="Calibri"/>
              <a:cs typeface="Calibri"/>
              <a:sym typeface="Calibri"/>
            </a:endParaRPr>
          </a:p>
          <a:p>
            <a:pPr marL="2286000" lvl="0" indent="-374650" algn="l" rtl="0">
              <a:spcBef>
                <a:spcPts val="0"/>
              </a:spcBef>
              <a:spcAft>
                <a:spcPts val="0"/>
              </a:spcAft>
              <a:buClr>
                <a:schemeClr val="lt1"/>
              </a:buClr>
              <a:buSzPts val="2300"/>
              <a:buFont typeface="Calibri"/>
              <a:buChar char="●"/>
            </a:pPr>
            <a:r>
              <a:rPr lang="en-ZA" sz="2300">
                <a:solidFill>
                  <a:schemeClr val="lt1"/>
                </a:solidFill>
                <a:latin typeface="Calibri"/>
                <a:ea typeface="Calibri"/>
                <a:cs typeface="Calibri"/>
                <a:sym typeface="Calibri"/>
              </a:rPr>
              <a:t>The reward for eating pie is more pie.</a:t>
            </a:r>
            <a:endParaRPr sz="2300">
              <a:solidFill>
                <a:schemeClr val="lt1"/>
              </a:solidFill>
              <a:latin typeface="Calibri"/>
              <a:ea typeface="Calibri"/>
              <a:cs typeface="Calibri"/>
              <a:sym typeface="Calibri"/>
            </a:endParaRPr>
          </a:p>
          <a:p>
            <a:pPr marL="2286000" lvl="0" indent="-374650" algn="l" rtl="0">
              <a:spcBef>
                <a:spcPts val="0"/>
              </a:spcBef>
              <a:spcAft>
                <a:spcPts val="0"/>
              </a:spcAft>
              <a:buClr>
                <a:schemeClr val="lt1"/>
              </a:buClr>
              <a:buSzPts val="2300"/>
              <a:buFont typeface="Calibri"/>
              <a:buChar char="●"/>
            </a:pPr>
            <a:r>
              <a:rPr lang="en-ZA" sz="2300">
                <a:solidFill>
                  <a:schemeClr val="lt1"/>
                </a:solidFill>
                <a:latin typeface="Calibri"/>
                <a:ea typeface="Calibri"/>
                <a:cs typeface="Calibri"/>
                <a:sym typeface="Calibri"/>
              </a:rPr>
              <a:t>Busy = important. </a:t>
            </a:r>
            <a:endParaRPr sz="2300">
              <a:solidFill>
                <a:schemeClr val="lt1"/>
              </a:solidFill>
              <a:latin typeface="Calibri"/>
              <a:ea typeface="Calibri"/>
              <a:cs typeface="Calibri"/>
              <a:sym typeface="Calibri"/>
            </a:endParaRPr>
          </a:p>
          <a:p>
            <a:pPr marL="2286000" lvl="0" indent="-374650" algn="l" rtl="0">
              <a:spcBef>
                <a:spcPts val="0"/>
              </a:spcBef>
              <a:spcAft>
                <a:spcPts val="0"/>
              </a:spcAft>
              <a:buClr>
                <a:schemeClr val="lt1"/>
              </a:buClr>
              <a:buSzPts val="2300"/>
              <a:buFont typeface="Calibri"/>
              <a:buChar char="●"/>
            </a:pPr>
            <a:r>
              <a:rPr lang="en-ZA" sz="2300">
                <a:solidFill>
                  <a:schemeClr val="lt1"/>
                </a:solidFill>
                <a:latin typeface="Calibri"/>
                <a:ea typeface="Calibri"/>
                <a:cs typeface="Calibri"/>
                <a:sym typeface="Calibri"/>
              </a:rPr>
              <a:t>There is no room for mistakes.</a:t>
            </a:r>
            <a:endParaRPr sz="2300">
              <a:solidFill>
                <a:schemeClr val="lt1"/>
              </a:solidFill>
              <a:latin typeface="Calibri"/>
              <a:ea typeface="Calibri"/>
              <a:cs typeface="Calibri"/>
              <a:sym typeface="Calibri"/>
            </a:endParaRPr>
          </a:p>
          <a:p>
            <a:pPr marL="2286000" lvl="0" indent="-374650" algn="l" rtl="0">
              <a:spcBef>
                <a:spcPts val="0"/>
              </a:spcBef>
              <a:spcAft>
                <a:spcPts val="0"/>
              </a:spcAft>
              <a:buClr>
                <a:schemeClr val="lt1"/>
              </a:buClr>
              <a:buSzPts val="2300"/>
              <a:buFont typeface="Calibri"/>
              <a:buChar char="●"/>
            </a:pPr>
            <a:r>
              <a:rPr lang="en-ZA" sz="2300">
                <a:solidFill>
                  <a:schemeClr val="lt1"/>
                </a:solidFill>
                <a:latin typeface="Calibri"/>
                <a:ea typeface="Calibri"/>
                <a:cs typeface="Calibri"/>
                <a:sym typeface="Calibri"/>
              </a:rPr>
              <a:t>Passion = naive.</a:t>
            </a:r>
            <a:endParaRPr sz="2300">
              <a:solidFill>
                <a:schemeClr val="lt1"/>
              </a:solidFill>
              <a:latin typeface="Calibri"/>
              <a:ea typeface="Calibri"/>
              <a:cs typeface="Calibri"/>
              <a:sym typeface="Calibri"/>
            </a:endParaRPr>
          </a:p>
          <a:p>
            <a:pPr marL="2286000" lvl="0" indent="-374650" algn="l" rtl="0">
              <a:spcBef>
                <a:spcPts val="0"/>
              </a:spcBef>
              <a:spcAft>
                <a:spcPts val="0"/>
              </a:spcAft>
              <a:buClr>
                <a:schemeClr val="lt1"/>
              </a:buClr>
              <a:buSzPts val="2300"/>
              <a:buFont typeface="Calibri"/>
              <a:buChar char="●"/>
            </a:pPr>
            <a:r>
              <a:rPr lang="en-ZA" sz="2300">
                <a:solidFill>
                  <a:schemeClr val="lt1"/>
                </a:solidFill>
                <a:latin typeface="Calibri"/>
                <a:ea typeface="Calibri"/>
                <a:cs typeface="Calibri"/>
                <a:sym typeface="Calibri"/>
              </a:rPr>
              <a:t>My value is in my availability.</a:t>
            </a:r>
            <a:endParaRPr sz="2300">
              <a:solidFill>
                <a:schemeClr val="lt1"/>
              </a:solidFill>
              <a:latin typeface="Calibri"/>
              <a:ea typeface="Calibri"/>
              <a:cs typeface="Calibri"/>
              <a:sym typeface="Calibri"/>
            </a:endParaRPr>
          </a:p>
          <a:p>
            <a:pPr marL="457200" marR="0" lvl="0" indent="0" algn="l" rtl="0">
              <a:lnSpc>
                <a:spcPct val="100000"/>
              </a:lnSpc>
              <a:spcBef>
                <a:spcPts val="0"/>
              </a:spcBef>
              <a:spcAft>
                <a:spcPts val="0"/>
              </a:spcAft>
              <a:buNone/>
            </a:pPr>
            <a:endParaRPr sz="2500">
              <a:solidFill>
                <a:schemeClr val="lt1"/>
              </a:solidFill>
              <a:latin typeface="Calibri"/>
              <a:ea typeface="Calibri"/>
              <a:cs typeface="Calibri"/>
              <a:sym typeface="Calibri"/>
            </a:endParaRPr>
          </a:p>
        </p:txBody>
      </p:sp>
      <p:sp>
        <p:nvSpPr>
          <p:cNvPr id="128" name="Google Shape;128;g143ea2df97c_0_35"/>
          <p:cNvSpPr txBox="1"/>
          <p:nvPr/>
        </p:nvSpPr>
        <p:spPr>
          <a:xfrm>
            <a:off x="1547450" y="2690450"/>
            <a:ext cx="970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g14548aea3b1_0_15"/>
          <p:cNvPicPr preferRelativeResize="0"/>
          <p:nvPr/>
        </p:nvPicPr>
        <p:blipFill rotWithShape="1">
          <a:blip r:embed="rId3">
            <a:alphaModFix/>
          </a:blip>
          <a:srcRect/>
          <a:stretch/>
        </p:blipFill>
        <p:spPr>
          <a:xfrm>
            <a:off x="3522075" y="5762163"/>
            <a:ext cx="1018879" cy="618606"/>
          </a:xfrm>
          <a:prstGeom prst="rect">
            <a:avLst/>
          </a:prstGeom>
          <a:noFill/>
          <a:ln>
            <a:noFill/>
          </a:ln>
        </p:spPr>
      </p:pic>
      <p:sp>
        <p:nvSpPr>
          <p:cNvPr id="135" name="Google Shape;135;g14548aea3b1_0_15"/>
          <p:cNvSpPr/>
          <p:nvPr/>
        </p:nvSpPr>
        <p:spPr>
          <a:xfrm>
            <a:off x="0" y="0"/>
            <a:ext cx="125091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800" b="0" i="0" u="none" strike="noStrike" cap="none">
              <a:solidFill>
                <a:schemeClr val="lt1"/>
              </a:solidFill>
              <a:latin typeface="Calibri"/>
              <a:ea typeface="Calibri"/>
              <a:cs typeface="Calibri"/>
              <a:sym typeface="Calibri"/>
            </a:endParaRPr>
          </a:p>
        </p:txBody>
      </p:sp>
      <p:sp>
        <p:nvSpPr>
          <p:cNvPr id="136" name="Google Shape;136;g14548aea3b1_0_15"/>
          <p:cNvSpPr txBox="1"/>
          <p:nvPr/>
        </p:nvSpPr>
        <p:spPr>
          <a:xfrm>
            <a:off x="794550" y="1180550"/>
            <a:ext cx="10920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ZA" sz="2800" i="1">
                <a:solidFill>
                  <a:schemeClr val="accent2"/>
                </a:solidFill>
                <a:latin typeface="Calibri"/>
                <a:ea typeface="Calibri"/>
                <a:cs typeface="Calibri"/>
                <a:sym typeface="Calibri"/>
              </a:rPr>
              <a:t>We highly value risk aversion.</a:t>
            </a:r>
            <a:endParaRPr i="1">
              <a:solidFill>
                <a:schemeClr val="accent2"/>
              </a:solidFill>
              <a:latin typeface="Calibri"/>
              <a:ea typeface="Calibri"/>
              <a:cs typeface="Calibri"/>
              <a:sym typeface="Calibri"/>
            </a:endParaRPr>
          </a:p>
        </p:txBody>
      </p:sp>
      <p:sp>
        <p:nvSpPr>
          <p:cNvPr id="137" name="Google Shape;137;g14548aea3b1_0_15"/>
          <p:cNvSpPr txBox="1"/>
          <p:nvPr/>
        </p:nvSpPr>
        <p:spPr>
          <a:xfrm>
            <a:off x="2011000" y="2062550"/>
            <a:ext cx="8198700" cy="1246800"/>
          </a:xfrm>
          <a:prstGeom prst="rect">
            <a:avLst/>
          </a:prstGeom>
          <a:noFill/>
          <a:ln>
            <a:noFill/>
          </a:ln>
        </p:spPr>
        <p:txBody>
          <a:bodyPr spcFirstLastPara="1" wrap="square" lIns="91425" tIns="91425" rIns="91425" bIns="91425" anchor="t" anchorCtr="0">
            <a:spAutoFit/>
          </a:bodyPr>
          <a:lstStyle/>
          <a:p>
            <a:pPr marL="457200" lvl="0" indent="-374650" algn="l" rtl="0">
              <a:spcBef>
                <a:spcPts val="0"/>
              </a:spcBef>
              <a:spcAft>
                <a:spcPts val="0"/>
              </a:spcAft>
              <a:buClr>
                <a:schemeClr val="lt1"/>
              </a:buClr>
              <a:buSzPts val="2300"/>
              <a:buFont typeface="Calibri"/>
              <a:buChar char="●"/>
            </a:pPr>
            <a:r>
              <a:rPr lang="en-ZA" sz="2300">
                <a:solidFill>
                  <a:schemeClr val="lt1"/>
                </a:solidFill>
                <a:latin typeface="Calibri"/>
                <a:ea typeface="Calibri"/>
                <a:cs typeface="Calibri"/>
                <a:sym typeface="Calibri"/>
              </a:rPr>
              <a:t>Paid/rewarded to assess risk and avoid it.</a:t>
            </a:r>
            <a:endParaRPr sz="2300">
              <a:solidFill>
                <a:schemeClr val="lt1"/>
              </a:solidFill>
              <a:latin typeface="Calibri"/>
              <a:ea typeface="Calibri"/>
              <a:cs typeface="Calibri"/>
              <a:sym typeface="Calibri"/>
            </a:endParaRPr>
          </a:p>
          <a:p>
            <a:pPr marL="457200" lvl="0" indent="-374650" algn="l" rtl="0">
              <a:spcBef>
                <a:spcPts val="0"/>
              </a:spcBef>
              <a:spcAft>
                <a:spcPts val="0"/>
              </a:spcAft>
              <a:buClr>
                <a:schemeClr val="lt1"/>
              </a:buClr>
              <a:buSzPts val="2300"/>
              <a:buFont typeface="Calibri"/>
              <a:buChar char="●"/>
            </a:pPr>
            <a:r>
              <a:rPr lang="en-ZA" sz="2300">
                <a:solidFill>
                  <a:schemeClr val="lt1"/>
                </a:solidFill>
                <a:latin typeface="Calibri"/>
                <a:ea typeface="Calibri"/>
                <a:cs typeface="Calibri"/>
                <a:sym typeface="Calibri"/>
              </a:rPr>
              <a:t>But risk and growth often go hand-in-hand.  </a:t>
            </a:r>
            <a:endParaRPr sz="2300">
              <a:solidFill>
                <a:schemeClr val="lt1"/>
              </a:solidFill>
              <a:latin typeface="Calibri"/>
              <a:ea typeface="Calibri"/>
              <a:cs typeface="Calibri"/>
              <a:sym typeface="Calibri"/>
            </a:endParaRPr>
          </a:p>
          <a:p>
            <a:pPr marL="457200" lvl="0" indent="-374650" algn="l" rtl="0">
              <a:spcBef>
                <a:spcPts val="0"/>
              </a:spcBef>
              <a:spcAft>
                <a:spcPts val="0"/>
              </a:spcAft>
              <a:buClr>
                <a:schemeClr val="lt1"/>
              </a:buClr>
              <a:buSzPts val="2300"/>
              <a:buFont typeface="Calibri"/>
              <a:buChar char="●"/>
            </a:pPr>
            <a:r>
              <a:rPr lang="en-ZA" sz="2300">
                <a:solidFill>
                  <a:schemeClr val="lt1"/>
                </a:solidFill>
                <a:latin typeface="Calibri"/>
                <a:ea typeface="Calibri"/>
                <a:cs typeface="Calibri"/>
                <a:sym typeface="Calibri"/>
              </a:rPr>
              <a:t>Healthy v. unhealthy risk.</a:t>
            </a:r>
            <a:endParaRPr sz="2300">
              <a:solidFill>
                <a:schemeClr val="lt1"/>
              </a:solidFill>
              <a:latin typeface="Calibri"/>
              <a:ea typeface="Calibri"/>
              <a:cs typeface="Calibri"/>
              <a:sym typeface="Calibri"/>
            </a:endParaRPr>
          </a:p>
        </p:txBody>
      </p:sp>
      <p:pic>
        <p:nvPicPr>
          <p:cNvPr id="138" name="Google Shape;138;g14548aea3b1_0_15"/>
          <p:cNvPicPr preferRelativeResize="0"/>
          <p:nvPr/>
        </p:nvPicPr>
        <p:blipFill>
          <a:blip r:embed="rId4">
            <a:alphaModFix/>
          </a:blip>
          <a:stretch>
            <a:fillRect/>
          </a:stretch>
        </p:blipFill>
        <p:spPr>
          <a:xfrm>
            <a:off x="3981801" y="3720650"/>
            <a:ext cx="4386273" cy="24672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g14548aea3b1_2_1"/>
          <p:cNvPicPr preferRelativeResize="0"/>
          <p:nvPr/>
        </p:nvPicPr>
        <p:blipFill rotWithShape="1">
          <a:blip r:embed="rId3">
            <a:alphaModFix/>
          </a:blip>
          <a:srcRect/>
          <a:stretch/>
        </p:blipFill>
        <p:spPr>
          <a:xfrm>
            <a:off x="3522075" y="5762163"/>
            <a:ext cx="1018879" cy="618606"/>
          </a:xfrm>
          <a:prstGeom prst="rect">
            <a:avLst/>
          </a:prstGeom>
          <a:noFill/>
          <a:ln>
            <a:noFill/>
          </a:ln>
        </p:spPr>
      </p:pic>
      <p:sp>
        <p:nvSpPr>
          <p:cNvPr id="145" name="Google Shape;145;g14548aea3b1_2_1"/>
          <p:cNvSpPr/>
          <p:nvPr/>
        </p:nvSpPr>
        <p:spPr>
          <a:xfrm>
            <a:off x="0" y="0"/>
            <a:ext cx="125091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800" b="0" i="0" u="none" strike="noStrike" cap="none">
              <a:solidFill>
                <a:schemeClr val="lt1"/>
              </a:solidFill>
              <a:latin typeface="Calibri"/>
              <a:ea typeface="Calibri"/>
              <a:cs typeface="Calibri"/>
              <a:sym typeface="Calibri"/>
            </a:endParaRPr>
          </a:p>
        </p:txBody>
      </p:sp>
      <p:sp>
        <p:nvSpPr>
          <p:cNvPr id="146" name="Google Shape;146;g14548aea3b1_2_1"/>
          <p:cNvSpPr txBox="1"/>
          <p:nvPr/>
        </p:nvSpPr>
        <p:spPr>
          <a:xfrm>
            <a:off x="794550" y="1281575"/>
            <a:ext cx="109200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800"/>
              <a:buFont typeface="Arial"/>
              <a:buNone/>
            </a:pPr>
            <a:r>
              <a:rPr lang="en-ZA" sz="2800" i="1">
                <a:solidFill>
                  <a:schemeClr val="accent2"/>
                </a:solidFill>
                <a:latin typeface="Calibri"/>
                <a:ea typeface="Calibri"/>
                <a:cs typeface="Calibri"/>
                <a:sym typeface="Calibri"/>
              </a:rPr>
              <a:t>FEAR: We need it. But too much could destroy us.</a:t>
            </a:r>
            <a:endParaRPr sz="2800" i="1">
              <a:solidFill>
                <a:schemeClr val="accent2"/>
              </a:solidFill>
              <a:latin typeface="Calibri"/>
              <a:ea typeface="Calibri"/>
              <a:cs typeface="Calibri"/>
              <a:sym typeface="Calibri"/>
            </a:endParaRPr>
          </a:p>
          <a:p>
            <a:pPr marL="0" lvl="0" indent="0" algn="l" rtl="0">
              <a:spcBef>
                <a:spcPts val="0"/>
              </a:spcBef>
              <a:spcAft>
                <a:spcPts val="0"/>
              </a:spcAft>
              <a:buNone/>
            </a:pPr>
            <a:endParaRPr i="1">
              <a:solidFill>
                <a:schemeClr val="accent2"/>
              </a:solidFill>
              <a:latin typeface="Calibri"/>
              <a:ea typeface="Calibri"/>
              <a:cs typeface="Calibri"/>
              <a:sym typeface="Calibri"/>
            </a:endParaRPr>
          </a:p>
        </p:txBody>
      </p:sp>
      <p:pic>
        <p:nvPicPr>
          <p:cNvPr id="147" name="Google Shape;147;g14548aea3b1_2_1"/>
          <p:cNvPicPr preferRelativeResize="0"/>
          <p:nvPr/>
        </p:nvPicPr>
        <p:blipFill rotWithShape="1">
          <a:blip r:embed="rId4">
            <a:alphaModFix/>
          </a:blip>
          <a:srcRect l="-42211" t="-71356" r="-50801" b="-21656"/>
          <a:stretch/>
        </p:blipFill>
        <p:spPr>
          <a:xfrm>
            <a:off x="2443163" y="223838"/>
            <a:ext cx="8220075" cy="6410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g14548aea3b1_2_10"/>
          <p:cNvPicPr preferRelativeResize="0"/>
          <p:nvPr/>
        </p:nvPicPr>
        <p:blipFill rotWithShape="1">
          <a:blip r:embed="rId3">
            <a:alphaModFix/>
          </a:blip>
          <a:srcRect/>
          <a:stretch/>
        </p:blipFill>
        <p:spPr>
          <a:xfrm>
            <a:off x="3522075" y="5762163"/>
            <a:ext cx="1018879" cy="618606"/>
          </a:xfrm>
          <a:prstGeom prst="rect">
            <a:avLst/>
          </a:prstGeom>
          <a:noFill/>
          <a:ln>
            <a:noFill/>
          </a:ln>
        </p:spPr>
      </p:pic>
      <p:sp>
        <p:nvSpPr>
          <p:cNvPr id="154" name="Google Shape;154;g14548aea3b1_2_10"/>
          <p:cNvSpPr/>
          <p:nvPr/>
        </p:nvSpPr>
        <p:spPr>
          <a:xfrm>
            <a:off x="0" y="0"/>
            <a:ext cx="125091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800" b="0" i="0" u="none" strike="noStrike" cap="none">
              <a:solidFill>
                <a:schemeClr val="lt1"/>
              </a:solidFill>
              <a:latin typeface="Calibri"/>
              <a:ea typeface="Calibri"/>
              <a:cs typeface="Calibri"/>
              <a:sym typeface="Calibri"/>
            </a:endParaRPr>
          </a:p>
        </p:txBody>
      </p:sp>
      <p:sp>
        <p:nvSpPr>
          <p:cNvPr id="155" name="Google Shape;155;g14548aea3b1_2_10"/>
          <p:cNvSpPr txBox="1"/>
          <p:nvPr/>
        </p:nvSpPr>
        <p:spPr>
          <a:xfrm>
            <a:off x="965350" y="137125"/>
            <a:ext cx="10920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800"/>
              <a:buFont typeface="Arial"/>
              <a:buNone/>
            </a:pPr>
            <a:r>
              <a:rPr lang="en-ZA" sz="2800" i="1">
                <a:solidFill>
                  <a:srgbClr val="00FFFF"/>
                </a:solidFill>
                <a:latin typeface="Calibri"/>
                <a:ea typeface="Calibri"/>
                <a:cs typeface="Calibri"/>
                <a:sym typeface="Calibri"/>
              </a:rPr>
              <a:t>Understanding how our brains work will make us better lawyers.</a:t>
            </a:r>
            <a:endParaRPr i="1">
              <a:solidFill>
                <a:srgbClr val="00FFFF"/>
              </a:solidFill>
              <a:latin typeface="Calibri"/>
              <a:ea typeface="Calibri"/>
              <a:cs typeface="Calibri"/>
              <a:sym typeface="Calibri"/>
            </a:endParaRPr>
          </a:p>
        </p:txBody>
      </p:sp>
      <p:pic>
        <p:nvPicPr>
          <p:cNvPr id="156" name="Google Shape;156;g14548aea3b1_2_10"/>
          <p:cNvPicPr preferRelativeResize="0"/>
          <p:nvPr/>
        </p:nvPicPr>
        <p:blipFill>
          <a:blip r:embed="rId4">
            <a:alphaModFix/>
          </a:blip>
          <a:stretch>
            <a:fillRect/>
          </a:stretch>
        </p:blipFill>
        <p:spPr>
          <a:xfrm>
            <a:off x="2607300" y="973675"/>
            <a:ext cx="7587751" cy="571707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2161</Words>
  <Application>Microsoft Macintosh PowerPoint</Application>
  <PresentationFormat>Widescreen</PresentationFormat>
  <Paragraphs>152</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Avenir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Catri Dixon</dc:creator>
  <cp:lastModifiedBy>Dana Collier Smith</cp:lastModifiedBy>
  <cp:revision>1</cp:revision>
  <dcterms:created xsi:type="dcterms:W3CDTF">2020-06-22T21:44:45Z</dcterms:created>
  <dcterms:modified xsi:type="dcterms:W3CDTF">2022-08-16T18:40:13Z</dcterms:modified>
</cp:coreProperties>
</file>